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56" r:id="rId2"/>
    <p:sldId id="735" r:id="rId3"/>
    <p:sldId id="269" r:id="rId4"/>
    <p:sldId id="749" r:id="rId5"/>
    <p:sldId id="738" r:id="rId6"/>
    <p:sldId id="739" r:id="rId7"/>
    <p:sldId id="264" r:id="rId8"/>
    <p:sldId id="751" r:id="rId9"/>
    <p:sldId id="750" r:id="rId10"/>
    <p:sldId id="742" r:id="rId11"/>
    <p:sldId id="741" r:id="rId12"/>
    <p:sldId id="743" r:id="rId13"/>
    <p:sldId id="744" r:id="rId14"/>
    <p:sldId id="745" r:id="rId15"/>
    <p:sldId id="746" r:id="rId16"/>
    <p:sldId id="747" r:id="rId17"/>
    <p:sldId id="752" r:id="rId18"/>
    <p:sldId id="25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ato" panose="020F0502020204030203" pitchFamily="34" charset="0"/>
      <p:regular r:id="rId27"/>
      <p:bold r:id="rId28"/>
      <p:italic r:id="rId29"/>
      <p:boldItalic r:id="rId30"/>
    </p:embeddedFont>
    <p:embeddedFont>
      <p:font typeface="Lato Light" panose="020F0302020204030203" pitchFamily="34" charset="0"/>
      <p:regular r:id="rId31"/>
      <p:italic r:id="rId32"/>
    </p:embeddedFont>
    <p:embeddedFont>
      <p:font typeface="OscineW04-Light" panose="020B0406040202020204" pitchFamily="3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F10"/>
    <a:srgbClr val="5A5A5C"/>
    <a:srgbClr val="FFFFFF"/>
    <a:srgbClr val="ED3124"/>
    <a:srgbClr val="E2E2E2"/>
    <a:srgbClr val="E3EBF5"/>
    <a:srgbClr val="FFD202"/>
    <a:srgbClr val="6496C8"/>
    <a:srgbClr val="6D712E"/>
    <a:srgbClr val="419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2"/>
    <p:restoredTop sz="82516"/>
  </p:normalViewPr>
  <p:slideViewPr>
    <p:cSldViewPr snapToGrid="0" snapToObjects="1">
      <p:cViewPr varScale="1">
        <p:scale>
          <a:sx n="91" d="100"/>
          <a:sy n="91" d="100"/>
        </p:scale>
        <p:origin x="1128" y="1302"/>
      </p:cViewPr>
      <p:guideLst/>
    </p:cSldViewPr>
  </p:slideViewPr>
  <p:outlineViewPr>
    <p:cViewPr>
      <p:scale>
        <a:sx n="33" d="100"/>
        <a:sy n="33" d="100"/>
      </p:scale>
      <p:origin x="-16"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7E090-4C65-C343-BDB8-27F8051231DC}" type="datetimeFigureOut">
              <a:rPr lang="en-US" smtClean="0"/>
              <a:t>10/27/2019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16AF1-0B90-174B-8F7C-5662B6F2E061}" type="slidenum">
              <a:rPr lang="en-US" smtClean="0"/>
              <a:t>‹#›</a:t>
            </a:fld>
            <a:endParaRPr lang="en-US"/>
          </a:p>
        </p:txBody>
      </p:sp>
    </p:spTree>
    <p:extLst>
      <p:ext uri="{BB962C8B-B14F-4D97-AF65-F5344CB8AC3E}">
        <p14:creationId xmlns:p14="http://schemas.microsoft.com/office/powerpoint/2010/main" val="211721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interactive.aviationtoday.com/avionicsmagazine/october-2019/detecting-the-path-to-bvlos-operations-for-commercial-drones-in-us-airspace/" TargetMode="External"/><Relationship Id="rId3" Type="http://schemas.openxmlformats.org/officeDocument/2006/relationships/hyperlink" Target="https://www.faa.gov/uas/media/part_107_summary.pdf" TargetMode="External"/><Relationship Id="rId7" Type="http://schemas.openxmlformats.org/officeDocument/2006/relationships/hyperlink" Target="https://faadronezone.faa.gov/#/"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faa.gov/uas/programs_partnerships/data_exchange/" TargetMode="External"/><Relationship Id="rId5" Type="http://schemas.openxmlformats.org/officeDocument/2006/relationships/hyperlink" Target="https://www.faa.gov/uas/commercial_operators/part_107/" TargetMode="External"/><Relationship Id="rId4" Type="http://schemas.openxmlformats.org/officeDocument/2006/relationships/hyperlink" Target="https://www.faa.gov/uas/commercial_operators/part_107_waivers/" TargetMode="External"/><Relationship Id="rId9" Type="http://schemas.openxmlformats.org/officeDocument/2006/relationships/hyperlink" Target="https://www.faa.gov/uas/resources/events_calendar/archive/2019_uas_symposium/media/How_To_Get_Approval_to_Fly_BVLOS-Part_107.pdf"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interactive.aviationtoday.com/avionicsmagazine/october-2019/detecting-the-path-to-bvlos-operations-for-commercial-drones-in-us-airspace/" TargetMode="External"/><Relationship Id="rId3" Type="http://schemas.openxmlformats.org/officeDocument/2006/relationships/hyperlink" Target="https://www.faa.gov/uas/media/part_107_summary.pdf" TargetMode="External"/><Relationship Id="rId7" Type="http://schemas.openxmlformats.org/officeDocument/2006/relationships/hyperlink" Target="https://faadronezone.faa.gov/#/"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faa.gov/uas/programs_partnerships/data_exchange/" TargetMode="External"/><Relationship Id="rId5" Type="http://schemas.openxmlformats.org/officeDocument/2006/relationships/hyperlink" Target="https://www.faa.gov/uas/commercial_operators/part_107/" TargetMode="External"/><Relationship Id="rId4" Type="http://schemas.openxmlformats.org/officeDocument/2006/relationships/hyperlink" Target="https://www.faa.gov/uas/commercial_operators/part_107_waivers/" TargetMode="External"/><Relationship Id="rId9" Type="http://schemas.openxmlformats.org/officeDocument/2006/relationships/hyperlink" Target="https://www.faa.gov/uas/resources/events_calendar/archive/2019_uas_symposium/media/How_To_Get_Approval_to_Fly_BVLOS-Part_107.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ofgovernment.org/blog/drones-shine-emergency-manage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1</a:t>
            </a:fld>
            <a:endParaRPr lang="en-US"/>
          </a:p>
        </p:txBody>
      </p:sp>
    </p:spTree>
    <p:extLst>
      <p:ext uri="{BB962C8B-B14F-4D97-AF65-F5344CB8AC3E}">
        <p14:creationId xmlns:p14="http://schemas.microsoft.com/office/powerpoint/2010/main" val="104779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Expanding search areas, “Just as important to rule out areas as covering areas, to make the best use of already limited resources” (Morris Hansen - VP of Douglas County, Colorado SAR) </a:t>
            </a:r>
          </a:p>
          <a:p>
            <a:pPr rtl="0" fontAlgn="base"/>
            <a:r>
              <a:rPr lang="en-CA" sz="1200" b="0" i="0" u="none" strike="noStrike" kern="1200" dirty="0">
                <a:solidFill>
                  <a:schemeClr val="tx1"/>
                </a:solidFill>
                <a:effectLst/>
                <a:latin typeface="+mn-lt"/>
                <a:ea typeface="+mn-ea"/>
                <a:cs typeface="+mn-cs"/>
              </a:rPr>
              <a:t>large plots of land in minutes, in contrast to on-foot searches which can take hours to complete. With the ability to fly at low levels usually limited by a helicopter, a drone can provide crews with a high definition live-video feed that can be replayed in order to increase the chances of finding a victim. A thermal camera can also give crews the ability to search at night, and detect the heat signature of victims through areas of low visibility</a:t>
            </a:r>
          </a:p>
          <a:p>
            <a:pPr rtl="0" fontAlgn="base"/>
            <a:r>
              <a:rPr lang="en-CA" sz="1200" b="0" i="0" u="none" strike="noStrike" kern="1200" dirty="0">
                <a:solidFill>
                  <a:schemeClr val="tx1"/>
                </a:solidFill>
                <a:effectLst/>
                <a:latin typeface="+mn-lt"/>
                <a:ea typeface="+mn-ea"/>
                <a:cs typeface="+mn-cs"/>
              </a:rPr>
              <a:t>Thermal and Visual  (M600, Inspire 2, M210)</a:t>
            </a:r>
          </a:p>
          <a:p>
            <a:pPr rtl="0" fontAlgn="base"/>
            <a:r>
              <a:rPr lang="en-CA" sz="1200" b="0" i="0" u="none" strike="noStrike" kern="1200" dirty="0">
                <a:solidFill>
                  <a:schemeClr val="tx1"/>
                </a:solidFill>
                <a:effectLst/>
                <a:latin typeface="+mn-lt"/>
                <a:ea typeface="+mn-ea"/>
                <a:cs typeface="+mn-cs"/>
              </a:rPr>
              <a:t>Time Critical nature, </a:t>
            </a:r>
            <a:r>
              <a:rPr lang="en-CA" sz="1200" b="0" i="0" u="none" strike="noStrike" kern="1200" dirty="0" err="1">
                <a:solidFill>
                  <a:schemeClr val="tx1"/>
                </a:solidFill>
                <a:effectLst/>
                <a:latin typeface="+mn-lt"/>
                <a:ea typeface="+mn-ea"/>
                <a:cs typeface="+mn-cs"/>
              </a:rPr>
              <a:t>SkyOne</a:t>
            </a:r>
            <a:r>
              <a:rPr lang="en-CA" sz="1200" b="0" i="0" u="none" strike="noStrike" kern="1200" dirty="0">
                <a:solidFill>
                  <a:schemeClr val="tx1"/>
                </a:solidFill>
                <a:effectLst/>
                <a:latin typeface="+mn-lt"/>
                <a:ea typeface="+mn-ea"/>
                <a:cs typeface="+mn-cs"/>
              </a:rPr>
              <a:t> check outer limits early to stop search area from expanding </a:t>
            </a:r>
          </a:p>
          <a:p>
            <a:pPr rtl="0" fontAlgn="base"/>
            <a:r>
              <a:rPr lang="en-CA" sz="1200" b="0" i="0" u="none" strike="noStrike" kern="1200" dirty="0">
                <a:solidFill>
                  <a:schemeClr val="tx1"/>
                </a:solidFill>
                <a:effectLst/>
                <a:latin typeface="+mn-lt"/>
                <a:ea typeface="+mn-ea"/>
                <a:cs typeface="+mn-cs"/>
              </a:rPr>
              <a:t>&lt;GM&gt; compare using a drone to check a field of corn (great!) or a park of limited size to what </a:t>
            </a:r>
            <a:r>
              <a:rPr lang="en-CA" sz="1200" b="0" i="0" u="none" strike="noStrike" kern="1200" dirty="0" err="1">
                <a:solidFill>
                  <a:schemeClr val="tx1"/>
                </a:solidFill>
                <a:effectLst/>
                <a:latin typeface="+mn-lt"/>
                <a:ea typeface="+mn-ea"/>
                <a:cs typeface="+mn-cs"/>
              </a:rPr>
              <a:t>SkyOne</a:t>
            </a:r>
            <a:r>
              <a:rPr lang="en-CA" sz="1200" b="0" i="0" u="none" strike="noStrike" kern="1200" dirty="0">
                <a:solidFill>
                  <a:schemeClr val="tx1"/>
                </a:solidFill>
                <a:effectLst/>
                <a:latin typeface="+mn-lt"/>
                <a:ea typeface="+mn-ea"/>
                <a:cs typeface="+mn-cs"/>
              </a:rPr>
              <a:t> can do for SAR:</a:t>
            </a:r>
          </a:p>
          <a:p>
            <a:pPr lvl="1" rtl="0" fontAlgn="base"/>
            <a:r>
              <a:rPr lang="en-CA" sz="1200" b="0" i="0" u="none" strike="noStrike" kern="1200" dirty="0">
                <a:solidFill>
                  <a:schemeClr val="tx1"/>
                </a:solidFill>
                <a:effectLst/>
                <a:latin typeface="+mn-lt"/>
                <a:ea typeface="+mn-ea"/>
                <a:cs typeface="+mn-cs"/>
              </a:rPr>
              <a:t>Riverbeds</a:t>
            </a:r>
          </a:p>
          <a:p>
            <a:pPr lvl="1" rtl="0" fontAlgn="base"/>
            <a:r>
              <a:rPr lang="en-CA" sz="1200" b="0" i="0" u="none" strike="noStrike" kern="1200" dirty="0">
                <a:solidFill>
                  <a:schemeClr val="tx1"/>
                </a:solidFill>
                <a:effectLst/>
                <a:latin typeface="+mn-lt"/>
                <a:ea typeface="+mn-ea"/>
                <a:cs typeface="+mn-cs"/>
              </a:rPr>
              <a:t>Shorelines</a:t>
            </a:r>
          </a:p>
          <a:p>
            <a:pPr lvl="1" rtl="0" fontAlgn="base"/>
            <a:r>
              <a:rPr lang="en-CA" sz="1200" b="0" i="0" u="none" strike="noStrike" kern="1200" dirty="0">
                <a:solidFill>
                  <a:schemeClr val="tx1"/>
                </a:solidFill>
                <a:effectLst/>
                <a:latin typeface="+mn-lt"/>
                <a:ea typeface="+mn-ea"/>
                <a:cs typeface="+mn-cs"/>
              </a:rPr>
              <a:t>Zig zagging massive areas like national parks or bodies of water</a:t>
            </a:r>
          </a:p>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10</a:t>
            </a:fld>
            <a:endParaRPr lang="en-US"/>
          </a:p>
        </p:txBody>
      </p:sp>
    </p:spTree>
    <p:extLst>
      <p:ext uri="{BB962C8B-B14F-4D97-AF65-F5344CB8AC3E}">
        <p14:creationId xmlns:p14="http://schemas.microsoft.com/office/powerpoint/2010/main" val="360663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Optical: live fire monitoring, as well as the initial survey of the area (environmental conditions, fuel type - mapping vegetation and density, fire perimeter, burn locations)  </a:t>
            </a:r>
          </a:p>
          <a:p>
            <a:pPr rtl="0" fontAlgn="base"/>
            <a:r>
              <a:rPr lang="en-CA" sz="1200" b="0" i="0" u="none" strike="noStrike" kern="1200" dirty="0">
                <a:solidFill>
                  <a:schemeClr val="tx1"/>
                </a:solidFill>
                <a:effectLst/>
                <a:latin typeface="+mn-lt"/>
                <a:ea typeface="+mn-ea"/>
                <a:cs typeface="+mn-cs"/>
              </a:rPr>
              <a:t>Thermal: hot spot detection (active fires and previously burned areas to avoid secondary burns), track the path of flames and plan out how to extinguish it, and quickly scan over large areas of ground for missing victims who could still be trapped, </a:t>
            </a:r>
          </a:p>
          <a:p>
            <a:pPr rtl="0" fontAlgn="base"/>
            <a:r>
              <a:rPr lang="en-CA" sz="1200" b="0" i="0" u="none" strike="noStrike" kern="1200" dirty="0">
                <a:solidFill>
                  <a:schemeClr val="tx1"/>
                </a:solidFill>
                <a:effectLst/>
                <a:latin typeface="+mn-lt"/>
                <a:ea typeface="+mn-ea"/>
                <a:cs typeface="+mn-cs"/>
              </a:rPr>
              <a:t>Data and footage collected by a drone can also serve as an important asset when it comes to future investigations</a:t>
            </a:r>
          </a:p>
          <a:p>
            <a:pPr rtl="0" fontAlgn="base"/>
            <a:r>
              <a:rPr lang="en-CA" sz="1200" b="0" i="0" u="none" strike="noStrike" kern="1200" dirty="0">
                <a:solidFill>
                  <a:schemeClr val="tx1"/>
                </a:solidFill>
                <a:effectLst/>
                <a:latin typeface="+mn-lt"/>
                <a:ea typeface="+mn-ea"/>
                <a:cs typeface="+mn-cs"/>
              </a:rPr>
              <a:t>Large advantage to assess areas on multi-fire start days (lightning </a:t>
            </a:r>
            <a:r>
              <a:rPr lang="en-CA" sz="1200" b="0" i="0" u="none" strike="noStrike" kern="1200" dirty="0" err="1">
                <a:solidFill>
                  <a:schemeClr val="tx1"/>
                </a:solidFill>
                <a:effectLst/>
                <a:latin typeface="+mn-lt"/>
                <a:ea typeface="+mn-ea"/>
                <a:cs typeface="+mn-cs"/>
              </a:rPr>
              <a:t>strom</a:t>
            </a:r>
            <a:r>
              <a:rPr lang="en-CA" sz="1200" b="0" i="0" u="none" strike="noStrike" kern="1200" dirty="0">
                <a:solidFill>
                  <a:schemeClr val="tx1"/>
                </a:solidFill>
                <a:effectLst/>
                <a:latin typeface="+mn-lt"/>
                <a:ea typeface="+mn-ea"/>
                <a:cs typeface="+mn-cs"/>
              </a:rPr>
              <a:t> rolls through and starts tens or hundreds of fires in one day)</a:t>
            </a:r>
          </a:p>
          <a:p>
            <a:pPr rtl="0" fontAlgn="base"/>
            <a:r>
              <a:rPr lang="en-CA" sz="1200" b="0" i="0" u="none" strike="noStrike" kern="1200" dirty="0">
                <a:solidFill>
                  <a:schemeClr val="tx1"/>
                </a:solidFill>
                <a:effectLst/>
                <a:latin typeface="+mn-lt"/>
                <a:ea typeface="+mn-ea"/>
                <a:cs typeface="+mn-cs"/>
              </a:rPr>
              <a:t>Recon of larger areas to properly assess and relay info back to the fire centres for planning </a:t>
            </a:r>
          </a:p>
          <a:p>
            <a:pPr rtl="0" fontAlgn="base"/>
            <a:r>
              <a:rPr lang="en-CA" sz="1200" b="0" i="0" u="none" strike="noStrike" kern="1200" dirty="0">
                <a:solidFill>
                  <a:schemeClr val="tx1"/>
                </a:solidFill>
                <a:effectLst/>
                <a:latin typeface="+mn-lt"/>
                <a:ea typeface="+mn-ea"/>
                <a:cs typeface="+mn-cs"/>
              </a:rPr>
              <a:t>Assessing the vegetation types (factor in determining speed and potential of burn rates) from the images</a:t>
            </a:r>
          </a:p>
          <a:p>
            <a:pPr rtl="0" fontAlgn="base"/>
            <a:r>
              <a:rPr lang="en-CA" sz="1200" b="0" i="0" u="none" strike="noStrike" kern="1200" dirty="0">
                <a:solidFill>
                  <a:schemeClr val="tx1"/>
                </a:solidFill>
                <a:effectLst/>
                <a:latin typeface="+mn-lt"/>
                <a:ea typeface="+mn-ea"/>
                <a:cs typeface="+mn-cs"/>
              </a:rPr>
              <a:t>*If </a:t>
            </a:r>
            <a:r>
              <a:rPr lang="en-CA" sz="1200" b="0" i="0" u="none" strike="noStrike" kern="1200" dirty="0" err="1">
                <a:solidFill>
                  <a:schemeClr val="tx1"/>
                </a:solidFill>
                <a:effectLst/>
                <a:latin typeface="+mn-lt"/>
                <a:ea typeface="+mn-ea"/>
                <a:cs typeface="+mn-cs"/>
              </a:rPr>
              <a:t>SkyOne</a:t>
            </a:r>
            <a:r>
              <a:rPr lang="en-CA" sz="1200" b="0" i="0" u="none" strike="noStrike" kern="1200" dirty="0">
                <a:solidFill>
                  <a:schemeClr val="tx1"/>
                </a:solidFill>
                <a:effectLst/>
                <a:latin typeface="+mn-lt"/>
                <a:ea typeface="+mn-ea"/>
                <a:cs typeface="+mn-cs"/>
              </a:rPr>
              <a:t> could relay live weather info (windspeed, wind direction, temperature estimates) during flight would be a huge advantage for recon</a:t>
            </a:r>
          </a:p>
          <a:p>
            <a:pPr rtl="0" fontAlgn="base"/>
            <a:r>
              <a:rPr lang="en-CA" sz="1200" b="0" i="0" u="none" strike="noStrike" kern="1200" dirty="0">
                <a:solidFill>
                  <a:schemeClr val="tx1"/>
                </a:solidFill>
                <a:effectLst/>
                <a:latin typeface="+mn-lt"/>
                <a:ea typeface="+mn-ea"/>
                <a:cs typeface="+mn-cs"/>
              </a:rPr>
              <a:t>*Would need active DAA to mitigate risks of helicopters also conducting recon and taxiing fire fighters </a:t>
            </a:r>
          </a:p>
          <a:p>
            <a:pPr rtl="0" fontAlgn="base"/>
            <a:r>
              <a:rPr lang="en-CA" sz="1200" b="0" i="0" u="none" strike="noStrike" kern="1200" dirty="0">
                <a:solidFill>
                  <a:schemeClr val="tx1"/>
                </a:solidFill>
                <a:effectLst/>
                <a:latin typeface="+mn-lt"/>
                <a:ea typeface="+mn-ea"/>
                <a:cs typeface="+mn-cs"/>
              </a:rPr>
              <a:t>&lt;GM&gt; we’ve talked with a number of rural Fire departments who have talked about putting a station in their region, and having the ability to fly SO to the site of a fire as soon as it’s reported. This would allow them to see the heat signature, get a scope of the fire etc. before they can get to it (especially in remote areas)</a:t>
            </a:r>
          </a:p>
          <a:p>
            <a:pPr rtl="0" fontAlgn="base"/>
            <a:r>
              <a:rPr lang="en-CA" sz="1200" b="0" i="0" u="none" strike="noStrike" kern="1200" dirty="0">
                <a:solidFill>
                  <a:schemeClr val="tx1"/>
                </a:solidFill>
                <a:effectLst/>
                <a:latin typeface="+mn-lt"/>
                <a:ea typeface="+mn-ea"/>
                <a:cs typeface="+mn-cs"/>
              </a:rPr>
              <a:t>&lt;GM&gt; also applicable in states / provinces with high risk Forest Fire seasons, we can help patrol areas or report on active fires</a:t>
            </a:r>
          </a:p>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13</a:t>
            </a:fld>
            <a:endParaRPr lang="en-US"/>
          </a:p>
        </p:txBody>
      </p:sp>
    </p:spTree>
    <p:extLst>
      <p:ext uri="{BB962C8B-B14F-4D97-AF65-F5344CB8AC3E}">
        <p14:creationId xmlns:p14="http://schemas.microsoft.com/office/powerpoint/2010/main" val="214712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Arctic, glacier crevasses, safe entry points for climbers (DJI M210)</a:t>
            </a:r>
          </a:p>
          <a:p>
            <a:pPr rtl="0" fontAlgn="base"/>
            <a:r>
              <a:rPr lang="en-CA" sz="1200" b="0" i="0" u="none" strike="noStrike" kern="1200" dirty="0">
                <a:solidFill>
                  <a:schemeClr val="tx1"/>
                </a:solidFill>
                <a:effectLst/>
                <a:latin typeface="+mn-lt"/>
                <a:ea typeface="+mn-ea"/>
                <a:cs typeface="+mn-cs"/>
              </a:rPr>
              <a:t>Planning routes in areas with changing terrain due to washed out roads, landslides</a:t>
            </a:r>
          </a:p>
          <a:p>
            <a:pPr rtl="0" fontAlgn="base"/>
            <a:r>
              <a:rPr lang="en-CA" sz="1200" b="0" i="0" u="none" strike="noStrike" kern="1200" dirty="0">
                <a:solidFill>
                  <a:schemeClr val="tx1"/>
                </a:solidFill>
                <a:effectLst/>
                <a:latin typeface="+mn-lt"/>
                <a:ea typeface="+mn-ea"/>
                <a:cs typeface="+mn-cs"/>
              </a:rPr>
              <a:t>Help predict areas of concern on crucial/ main routes   </a:t>
            </a:r>
          </a:p>
          <a:p>
            <a:pPr rtl="0" fontAlgn="base"/>
            <a:r>
              <a:rPr lang="en-CA" sz="1200" b="0" i="0" u="none" strike="noStrike" kern="1200" dirty="0">
                <a:solidFill>
                  <a:schemeClr val="tx1"/>
                </a:solidFill>
                <a:effectLst/>
                <a:latin typeface="+mn-lt"/>
                <a:ea typeface="+mn-ea"/>
                <a:cs typeface="+mn-cs"/>
              </a:rPr>
              <a:t>Collect data and put together updated trail locations that don't even exist on Google Earth</a:t>
            </a:r>
          </a:p>
          <a:p>
            <a:pPr rtl="0" fontAlgn="base"/>
            <a:r>
              <a:rPr lang="en-CA" sz="1200" b="0" i="0" u="none" strike="noStrike" kern="1200" dirty="0">
                <a:solidFill>
                  <a:schemeClr val="tx1"/>
                </a:solidFill>
                <a:effectLst/>
                <a:latin typeface="+mn-lt"/>
                <a:ea typeface="+mn-ea"/>
                <a:cs typeface="+mn-cs"/>
              </a:rPr>
              <a:t>Proactive to help the reactive: Assessing routes to ensure they are maintained so less down time when Emergency Responders are deployed    </a:t>
            </a:r>
            <a:br>
              <a:rPr lang="en-CA" sz="1200" b="0" i="0" u="none" strike="noStrike" kern="1200" dirty="0">
                <a:solidFill>
                  <a:schemeClr val="tx1"/>
                </a:solidFill>
                <a:effectLst/>
                <a:latin typeface="+mn-lt"/>
                <a:ea typeface="+mn-ea"/>
                <a:cs typeface="+mn-cs"/>
              </a:rPr>
            </a:br>
            <a:br>
              <a:rPr lang="en-CA" sz="1200" b="0" i="0" u="none" strike="noStrike" kern="1200" dirty="0">
                <a:solidFill>
                  <a:schemeClr val="tx1"/>
                </a:solidFill>
                <a:effectLst/>
                <a:latin typeface="+mn-lt"/>
                <a:ea typeface="+mn-ea"/>
                <a:cs typeface="+mn-cs"/>
              </a:rPr>
            </a:b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Time critical: Can’t waste time taking a path that is washed out 30km down the road or trying to find a path that doesn’t exist </a:t>
            </a:r>
          </a:p>
          <a:p>
            <a:pPr rtl="0" fontAlgn="base"/>
            <a:r>
              <a:rPr lang="en-CA" sz="1200" b="0" i="0" u="none" strike="noStrike" kern="1200" dirty="0">
                <a:solidFill>
                  <a:schemeClr val="tx1"/>
                </a:solidFill>
                <a:effectLst/>
                <a:latin typeface="+mn-lt"/>
                <a:ea typeface="+mn-ea"/>
                <a:cs typeface="+mn-cs"/>
              </a:rPr>
              <a:t>Limited route options: Some remote areas have limited options to get in and out, therefore they need to be maintained but that is time consuming </a:t>
            </a:r>
          </a:p>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14</a:t>
            </a:fld>
            <a:endParaRPr lang="en-US"/>
          </a:p>
        </p:txBody>
      </p:sp>
    </p:spTree>
    <p:extLst>
      <p:ext uri="{BB962C8B-B14F-4D97-AF65-F5344CB8AC3E}">
        <p14:creationId xmlns:p14="http://schemas.microsoft.com/office/powerpoint/2010/main" val="2372486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FAA Part 107 summary (Operational Limitations and Remote PIC) - </a:t>
            </a:r>
            <a:r>
              <a:rPr lang="en-CA" sz="1200" b="0" i="0" u="sng" strike="noStrike" kern="1200" dirty="0">
                <a:solidFill>
                  <a:schemeClr val="tx1"/>
                </a:solidFill>
                <a:effectLst/>
                <a:latin typeface="+mn-lt"/>
                <a:ea typeface="+mn-ea"/>
                <a:cs typeface="+mn-cs"/>
                <a:hlinkClick r:id="rId3"/>
              </a:rPr>
              <a:t>https://www.faa.gov/uas/media/part_107_summary.pdf</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Waivers  - </a:t>
            </a:r>
            <a:r>
              <a:rPr lang="en-CA" sz="1200" b="0" i="0" u="sng" strike="noStrike" kern="1200" dirty="0">
                <a:solidFill>
                  <a:schemeClr val="tx1"/>
                </a:solidFill>
                <a:effectLst/>
                <a:latin typeface="+mn-lt"/>
                <a:ea typeface="+mn-ea"/>
                <a:cs typeface="+mn-cs"/>
                <a:hlinkClick r:id="rId4"/>
              </a:rPr>
              <a:t>https://www.faa.gov/uas/commercial_operators/part_107_waivers/</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LAANC and authorizations</a:t>
            </a:r>
          </a:p>
          <a:p>
            <a:pPr lvl="1" rtl="0" fontAlgn="base"/>
            <a:r>
              <a:rPr lang="en-CA" sz="1200" b="0" i="0" u="sng" strike="noStrike" kern="1200" dirty="0">
                <a:solidFill>
                  <a:schemeClr val="tx1"/>
                </a:solidFill>
                <a:effectLst/>
                <a:latin typeface="+mn-lt"/>
                <a:ea typeface="+mn-ea"/>
                <a:cs typeface="+mn-cs"/>
                <a:hlinkClick r:id="rId5"/>
              </a:rPr>
              <a:t>https://www.faa.gov/uas/commercial_operators/part_107/</a:t>
            </a:r>
            <a:endParaRPr lang="en-CA" sz="1200" b="0" i="0" u="none" strike="noStrike" kern="1200" dirty="0">
              <a:solidFill>
                <a:schemeClr val="tx1"/>
              </a:solidFill>
              <a:effectLst/>
              <a:latin typeface="+mn-lt"/>
              <a:ea typeface="+mn-ea"/>
              <a:cs typeface="+mn-cs"/>
            </a:endParaRPr>
          </a:p>
          <a:p>
            <a:pPr lvl="1" rtl="0" fontAlgn="base"/>
            <a:r>
              <a:rPr lang="en-CA" sz="1200" b="0" i="0" u="sng" strike="noStrike" kern="1200" dirty="0">
                <a:solidFill>
                  <a:schemeClr val="tx1"/>
                </a:solidFill>
                <a:effectLst/>
                <a:latin typeface="+mn-lt"/>
                <a:ea typeface="+mn-ea"/>
                <a:cs typeface="+mn-cs"/>
                <a:hlinkClick r:id="rId6"/>
              </a:rPr>
              <a:t>https://www.faa.gov/uas/programs_partnerships/data_exchange/</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FAA Drone Zone - </a:t>
            </a:r>
            <a:r>
              <a:rPr lang="en-CA" sz="1200" b="0" i="0" u="sng" strike="noStrike" kern="1200" dirty="0">
                <a:solidFill>
                  <a:schemeClr val="tx1"/>
                </a:solidFill>
                <a:effectLst/>
                <a:latin typeface="+mn-lt"/>
                <a:ea typeface="+mn-ea"/>
                <a:cs typeface="+mn-cs"/>
                <a:hlinkClick r:id="rId7"/>
              </a:rPr>
              <a:t>https://faadronezone.faa.gov/#/</a:t>
            </a:r>
            <a:r>
              <a:rPr lang="en-CA" sz="1200" b="0" i="0" u="none" strike="noStrike" kern="1200" dirty="0">
                <a:solidFill>
                  <a:schemeClr val="tx1"/>
                </a:solidFill>
                <a:effectLst/>
                <a:latin typeface="+mn-lt"/>
                <a:ea typeface="+mn-ea"/>
                <a:cs typeface="+mn-cs"/>
              </a:rPr>
              <a:t> </a:t>
            </a:r>
            <a:br>
              <a:rPr lang="en-CA" sz="1200" b="0" i="0" u="none" strike="noStrike" kern="1200" dirty="0">
                <a:solidFill>
                  <a:schemeClr val="tx1"/>
                </a:solidFill>
                <a:effectLst/>
                <a:latin typeface="+mn-lt"/>
                <a:ea typeface="+mn-ea"/>
                <a:cs typeface="+mn-cs"/>
              </a:rPr>
            </a:br>
            <a:br>
              <a:rPr lang="en-CA" sz="1200" b="0" i="0" u="none" strike="noStrike" kern="1200" dirty="0">
                <a:solidFill>
                  <a:schemeClr val="tx1"/>
                </a:solidFill>
                <a:effectLst/>
                <a:latin typeface="+mn-lt"/>
                <a:ea typeface="+mn-ea"/>
                <a:cs typeface="+mn-cs"/>
              </a:rPr>
            </a:b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BVLOS - </a:t>
            </a:r>
            <a:r>
              <a:rPr lang="en-CA" sz="1200" b="0" i="0" u="sng" strike="noStrike" kern="1200" dirty="0">
                <a:solidFill>
                  <a:schemeClr val="tx1"/>
                </a:solidFill>
                <a:effectLst/>
                <a:latin typeface="+mn-lt"/>
                <a:ea typeface="+mn-ea"/>
                <a:cs typeface="+mn-cs"/>
                <a:hlinkClick r:id="rId8"/>
              </a:rPr>
              <a:t>http://interactive.aviationtoday.com/avionicsmagazine/october-2019/detecting-the-path-to-bvlos-operations-for-commercial-drones-in-us-airspace/</a:t>
            </a:r>
            <a:endParaRPr lang="en-CA" sz="1200" b="0" i="0" u="none" strike="noStrike" kern="1200" dirty="0">
              <a:solidFill>
                <a:schemeClr val="tx1"/>
              </a:solidFill>
              <a:effectLst/>
              <a:latin typeface="+mn-lt"/>
              <a:ea typeface="+mn-ea"/>
              <a:cs typeface="+mn-cs"/>
            </a:endParaRPr>
          </a:p>
          <a:p>
            <a:pPr lvl="1" rtl="0" fontAlgn="base"/>
            <a:r>
              <a:rPr lang="en-CA" sz="1200" b="0" i="0" u="none" strike="noStrike" kern="1200" dirty="0">
                <a:solidFill>
                  <a:schemeClr val="tx1"/>
                </a:solidFill>
                <a:effectLst/>
                <a:latin typeface="+mn-lt"/>
                <a:ea typeface="+mn-ea"/>
                <a:cs typeface="+mn-cs"/>
              </a:rPr>
              <a:t>DAA Kansas State - </a:t>
            </a:r>
            <a:r>
              <a:rPr lang="en-CA" sz="1200" b="0" i="0" u="none" strike="noStrike" kern="1200" dirty="0" err="1">
                <a:solidFill>
                  <a:schemeClr val="tx1"/>
                </a:solidFill>
                <a:effectLst/>
                <a:latin typeface="+mn-lt"/>
                <a:ea typeface="+mn-ea"/>
                <a:cs typeface="+mn-cs"/>
              </a:rPr>
              <a:t>Casia</a:t>
            </a:r>
            <a:r>
              <a:rPr lang="en-CA" sz="1200" b="0" i="0" u="none" strike="noStrike" kern="1200" dirty="0">
                <a:solidFill>
                  <a:schemeClr val="tx1"/>
                </a:solidFill>
                <a:effectLst/>
                <a:latin typeface="+mn-lt"/>
                <a:ea typeface="+mn-ea"/>
                <a:cs typeface="+mn-cs"/>
              </a:rPr>
              <a:t> by IRIS automation (300g and &lt;$10,000), Using a limited dictionary of reaction maneuvers</a:t>
            </a:r>
          </a:p>
          <a:p>
            <a:pPr lvl="1" rtl="0" fontAlgn="base"/>
            <a:r>
              <a:rPr lang="en-CA" sz="1200" b="0" i="0" u="none" strike="noStrike" kern="1200" dirty="0">
                <a:solidFill>
                  <a:schemeClr val="tx1"/>
                </a:solidFill>
                <a:effectLst/>
                <a:latin typeface="+mn-lt"/>
                <a:ea typeface="+mn-ea"/>
                <a:cs typeface="+mn-cs"/>
              </a:rPr>
              <a:t>Unmanned Traffic Management (UTM) System approving and re-routing flights in an automated fashion but DAA capability still necessary (complimentary systems)</a:t>
            </a:r>
          </a:p>
          <a:p>
            <a:pPr lvl="1" rtl="0" fontAlgn="base"/>
            <a:r>
              <a:rPr lang="en-CA" sz="1200" b="0" i="0" u="none" strike="noStrike" kern="1200" dirty="0">
                <a:solidFill>
                  <a:schemeClr val="tx1"/>
                </a:solidFill>
                <a:effectLst/>
                <a:latin typeface="+mn-lt"/>
                <a:ea typeface="+mn-ea"/>
                <a:cs typeface="+mn-cs"/>
              </a:rPr>
              <a:t>December 2019 - FAA regulatory framework for remote drone identification</a:t>
            </a:r>
          </a:p>
          <a:p>
            <a:pPr rtl="0" fontAlgn="base"/>
            <a:r>
              <a:rPr lang="en-CA" sz="1200" b="0" i="0" u="none" strike="noStrike" kern="1200" dirty="0">
                <a:solidFill>
                  <a:schemeClr val="tx1"/>
                </a:solidFill>
                <a:effectLst/>
                <a:latin typeface="+mn-lt"/>
                <a:ea typeface="+mn-ea"/>
                <a:cs typeface="+mn-cs"/>
              </a:rPr>
              <a:t>Presentation on BVLOS waivers from FAA UAS symposium - </a:t>
            </a:r>
            <a:r>
              <a:rPr lang="en-CA" sz="1200" b="0" i="0" u="sng" strike="noStrike" kern="1200" dirty="0">
                <a:solidFill>
                  <a:schemeClr val="tx1"/>
                </a:solidFill>
                <a:effectLst/>
                <a:latin typeface="+mn-lt"/>
                <a:ea typeface="+mn-ea"/>
                <a:cs typeface="+mn-cs"/>
                <a:hlinkClick r:id="rId9"/>
              </a:rPr>
              <a:t>https://www.faa.gov/uas/resources/events_calendar/archive/2019_uas_symposium/media/How_To_Get_Approval_to_Fly_BVLOS-Part_107.pdf</a:t>
            </a:r>
            <a:endParaRPr lang="en-CA"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16</a:t>
            </a:fld>
            <a:endParaRPr lang="en-US"/>
          </a:p>
        </p:txBody>
      </p:sp>
    </p:spTree>
    <p:extLst>
      <p:ext uri="{BB962C8B-B14F-4D97-AF65-F5344CB8AC3E}">
        <p14:creationId xmlns:p14="http://schemas.microsoft.com/office/powerpoint/2010/main" val="32471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This is going to need some work … </a:t>
            </a:r>
          </a:p>
          <a:p>
            <a:pPr rtl="0" fontAlgn="base"/>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FAA Part 107 summary (Operational Limitations and Remote PIC) - </a:t>
            </a:r>
            <a:r>
              <a:rPr lang="en-CA" sz="1200" b="0" i="0" u="sng" strike="noStrike" kern="1200" dirty="0">
                <a:solidFill>
                  <a:schemeClr val="tx1"/>
                </a:solidFill>
                <a:effectLst/>
                <a:latin typeface="+mn-lt"/>
                <a:ea typeface="+mn-ea"/>
                <a:cs typeface="+mn-cs"/>
                <a:hlinkClick r:id="rId3"/>
              </a:rPr>
              <a:t>https://www.faa.gov/uas/media/part_107_summary.pdf</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Waivers  - </a:t>
            </a:r>
            <a:r>
              <a:rPr lang="en-CA" sz="1200" b="0" i="0" u="sng" strike="noStrike" kern="1200" dirty="0">
                <a:solidFill>
                  <a:schemeClr val="tx1"/>
                </a:solidFill>
                <a:effectLst/>
                <a:latin typeface="+mn-lt"/>
                <a:ea typeface="+mn-ea"/>
                <a:cs typeface="+mn-cs"/>
                <a:hlinkClick r:id="rId4"/>
              </a:rPr>
              <a:t>https://www.faa.gov/uas/commercial_operators/part_107_waivers/</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LAANC and authorizations</a:t>
            </a:r>
          </a:p>
          <a:p>
            <a:pPr lvl="1" rtl="0" fontAlgn="base"/>
            <a:r>
              <a:rPr lang="en-CA" sz="1200" b="0" i="0" u="sng" strike="noStrike" kern="1200" dirty="0">
                <a:solidFill>
                  <a:schemeClr val="tx1"/>
                </a:solidFill>
                <a:effectLst/>
                <a:latin typeface="+mn-lt"/>
                <a:ea typeface="+mn-ea"/>
                <a:cs typeface="+mn-cs"/>
                <a:hlinkClick r:id="rId5"/>
              </a:rPr>
              <a:t>https://www.faa.gov/uas/commercial_operators/part_107/</a:t>
            </a:r>
            <a:endParaRPr lang="en-CA" sz="1200" b="0" i="0" u="none" strike="noStrike" kern="1200" dirty="0">
              <a:solidFill>
                <a:schemeClr val="tx1"/>
              </a:solidFill>
              <a:effectLst/>
              <a:latin typeface="+mn-lt"/>
              <a:ea typeface="+mn-ea"/>
              <a:cs typeface="+mn-cs"/>
            </a:endParaRPr>
          </a:p>
          <a:p>
            <a:pPr lvl="1" rtl="0" fontAlgn="base"/>
            <a:r>
              <a:rPr lang="en-CA" sz="1200" b="0" i="0" u="sng" strike="noStrike" kern="1200" dirty="0">
                <a:solidFill>
                  <a:schemeClr val="tx1"/>
                </a:solidFill>
                <a:effectLst/>
                <a:latin typeface="+mn-lt"/>
                <a:ea typeface="+mn-ea"/>
                <a:cs typeface="+mn-cs"/>
                <a:hlinkClick r:id="rId6"/>
              </a:rPr>
              <a:t>https://www.faa.gov/uas/programs_partnerships/data_exchange/</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FAA Drone Zone - </a:t>
            </a:r>
            <a:r>
              <a:rPr lang="en-CA" sz="1200" b="0" i="0" u="sng" strike="noStrike" kern="1200" dirty="0">
                <a:solidFill>
                  <a:schemeClr val="tx1"/>
                </a:solidFill>
                <a:effectLst/>
                <a:latin typeface="+mn-lt"/>
                <a:ea typeface="+mn-ea"/>
                <a:cs typeface="+mn-cs"/>
                <a:hlinkClick r:id="rId7"/>
              </a:rPr>
              <a:t>https://faadronezone.faa.gov/#/</a:t>
            </a:r>
            <a:r>
              <a:rPr lang="en-CA" sz="1200" b="0" i="0" u="none" strike="noStrike" kern="1200" dirty="0">
                <a:solidFill>
                  <a:schemeClr val="tx1"/>
                </a:solidFill>
                <a:effectLst/>
                <a:latin typeface="+mn-lt"/>
                <a:ea typeface="+mn-ea"/>
                <a:cs typeface="+mn-cs"/>
              </a:rPr>
              <a:t> </a:t>
            </a:r>
            <a:br>
              <a:rPr lang="en-CA" sz="1200" b="0" i="0" u="none" strike="noStrike" kern="1200" dirty="0">
                <a:solidFill>
                  <a:schemeClr val="tx1"/>
                </a:solidFill>
                <a:effectLst/>
                <a:latin typeface="+mn-lt"/>
                <a:ea typeface="+mn-ea"/>
                <a:cs typeface="+mn-cs"/>
              </a:rPr>
            </a:br>
            <a:br>
              <a:rPr lang="en-CA" sz="1200" b="0" i="0" u="none" strike="noStrike" kern="1200" dirty="0">
                <a:solidFill>
                  <a:schemeClr val="tx1"/>
                </a:solidFill>
                <a:effectLst/>
                <a:latin typeface="+mn-lt"/>
                <a:ea typeface="+mn-ea"/>
                <a:cs typeface="+mn-cs"/>
              </a:rPr>
            </a:b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BVLOS - </a:t>
            </a:r>
            <a:r>
              <a:rPr lang="en-CA" sz="1200" b="0" i="0" u="sng" strike="noStrike" kern="1200" dirty="0">
                <a:solidFill>
                  <a:schemeClr val="tx1"/>
                </a:solidFill>
                <a:effectLst/>
                <a:latin typeface="+mn-lt"/>
                <a:ea typeface="+mn-ea"/>
                <a:cs typeface="+mn-cs"/>
                <a:hlinkClick r:id="rId8"/>
              </a:rPr>
              <a:t>http://interactive.aviationtoday.com/avionicsmagazine/october-2019/detecting-the-path-to-bvlos-operations-for-commercial-drones-in-us-airspace/</a:t>
            </a:r>
            <a:endParaRPr lang="en-CA" sz="1200" b="0" i="0" u="none" strike="noStrike" kern="1200" dirty="0">
              <a:solidFill>
                <a:schemeClr val="tx1"/>
              </a:solidFill>
              <a:effectLst/>
              <a:latin typeface="+mn-lt"/>
              <a:ea typeface="+mn-ea"/>
              <a:cs typeface="+mn-cs"/>
            </a:endParaRPr>
          </a:p>
          <a:p>
            <a:pPr lvl="1" rtl="0" fontAlgn="base"/>
            <a:r>
              <a:rPr lang="en-CA" sz="1200" b="0" i="0" u="none" strike="noStrike" kern="1200" dirty="0">
                <a:solidFill>
                  <a:schemeClr val="tx1"/>
                </a:solidFill>
                <a:effectLst/>
                <a:latin typeface="+mn-lt"/>
                <a:ea typeface="+mn-ea"/>
                <a:cs typeface="+mn-cs"/>
              </a:rPr>
              <a:t>DAA Kansas State - </a:t>
            </a:r>
            <a:r>
              <a:rPr lang="en-CA" sz="1200" b="0" i="0" u="none" strike="noStrike" kern="1200" dirty="0" err="1">
                <a:solidFill>
                  <a:schemeClr val="tx1"/>
                </a:solidFill>
                <a:effectLst/>
                <a:latin typeface="+mn-lt"/>
                <a:ea typeface="+mn-ea"/>
                <a:cs typeface="+mn-cs"/>
              </a:rPr>
              <a:t>Casia</a:t>
            </a:r>
            <a:r>
              <a:rPr lang="en-CA" sz="1200" b="0" i="0" u="none" strike="noStrike" kern="1200" dirty="0">
                <a:solidFill>
                  <a:schemeClr val="tx1"/>
                </a:solidFill>
                <a:effectLst/>
                <a:latin typeface="+mn-lt"/>
                <a:ea typeface="+mn-ea"/>
                <a:cs typeface="+mn-cs"/>
              </a:rPr>
              <a:t> by IRIS automation (300g and &lt;$10,000), Using a limited dictionary of reaction maneuvers</a:t>
            </a:r>
          </a:p>
          <a:p>
            <a:pPr lvl="1" rtl="0" fontAlgn="base"/>
            <a:r>
              <a:rPr lang="en-CA" sz="1200" b="0" i="0" u="none" strike="noStrike" kern="1200" dirty="0">
                <a:solidFill>
                  <a:schemeClr val="tx1"/>
                </a:solidFill>
                <a:effectLst/>
                <a:latin typeface="+mn-lt"/>
                <a:ea typeface="+mn-ea"/>
                <a:cs typeface="+mn-cs"/>
              </a:rPr>
              <a:t>Unmanned Traffic Management (UTM) System approving and re-routing flights in an automated fashion but DAA capability still necessary (complimentary systems)</a:t>
            </a:r>
          </a:p>
          <a:p>
            <a:pPr lvl="1" rtl="0" fontAlgn="base"/>
            <a:r>
              <a:rPr lang="en-CA" sz="1200" b="0" i="0" u="none" strike="noStrike" kern="1200" dirty="0">
                <a:solidFill>
                  <a:schemeClr val="tx1"/>
                </a:solidFill>
                <a:effectLst/>
                <a:latin typeface="+mn-lt"/>
                <a:ea typeface="+mn-ea"/>
                <a:cs typeface="+mn-cs"/>
              </a:rPr>
              <a:t>December 2019 - FAA regulatory framework for remote drone identification</a:t>
            </a:r>
          </a:p>
          <a:p>
            <a:pPr rtl="0" fontAlgn="base"/>
            <a:r>
              <a:rPr lang="en-CA" sz="1200" b="0" i="0" u="none" strike="noStrike" kern="1200" dirty="0">
                <a:solidFill>
                  <a:schemeClr val="tx1"/>
                </a:solidFill>
                <a:effectLst/>
                <a:latin typeface="+mn-lt"/>
                <a:ea typeface="+mn-ea"/>
                <a:cs typeface="+mn-cs"/>
              </a:rPr>
              <a:t>Presentation on BVLOS waivers from FAA UAS symposium - </a:t>
            </a:r>
            <a:r>
              <a:rPr lang="en-CA" sz="1200" b="0" i="0" u="sng" strike="noStrike" kern="1200" dirty="0">
                <a:solidFill>
                  <a:schemeClr val="tx1"/>
                </a:solidFill>
                <a:effectLst/>
                <a:latin typeface="+mn-lt"/>
                <a:ea typeface="+mn-ea"/>
                <a:cs typeface="+mn-cs"/>
                <a:hlinkClick r:id="rId9"/>
              </a:rPr>
              <a:t>https://www.faa.gov/uas/resources/events_calendar/archive/2019_uas_symposium/media/How_To_Get_Approval_to_Fly_BVLOS-Part_107.pdf</a:t>
            </a:r>
            <a:endParaRPr lang="en-CA"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17</a:t>
            </a:fld>
            <a:endParaRPr lang="en-US"/>
          </a:p>
        </p:txBody>
      </p:sp>
    </p:spTree>
    <p:extLst>
      <p:ext uri="{BB962C8B-B14F-4D97-AF65-F5344CB8AC3E}">
        <p14:creationId xmlns:p14="http://schemas.microsoft.com/office/powerpoint/2010/main" val="2429687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18</a:t>
            </a:fld>
            <a:endParaRPr lang="en-US"/>
          </a:p>
        </p:txBody>
      </p:sp>
    </p:spTree>
    <p:extLst>
      <p:ext uri="{BB962C8B-B14F-4D97-AF65-F5344CB8AC3E}">
        <p14:creationId xmlns:p14="http://schemas.microsoft.com/office/powerpoint/2010/main" val="53209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32058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Bill: Share a short description of what each unit does</a:t>
            </a:r>
          </a:p>
        </p:txBody>
      </p:sp>
      <p:sp>
        <p:nvSpPr>
          <p:cNvPr id="4" name="Slide Number Placeholder 3"/>
          <p:cNvSpPr>
            <a:spLocks noGrp="1"/>
          </p:cNvSpPr>
          <p:nvPr>
            <p:ph type="sldNum" sz="quarter" idx="5"/>
          </p:nvPr>
        </p:nvSpPr>
        <p:spPr/>
        <p:txBody>
          <a:bodyPr/>
          <a:lstStyle/>
          <a:p>
            <a:fld id="{43C16AF1-0B90-174B-8F7C-5662B6F2E061}" type="slidenum">
              <a:rPr lang="en-US" smtClean="0"/>
              <a:t>3</a:t>
            </a:fld>
            <a:endParaRPr lang="en-US"/>
          </a:p>
        </p:txBody>
      </p:sp>
    </p:spTree>
    <p:extLst>
      <p:ext uri="{BB962C8B-B14F-4D97-AF65-F5344CB8AC3E}">
        <p14:creationId xmlns:p14="http://schemas.microsoft.com/office/powerpoint/2010/main" val="125903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369846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Source: </a:t>
            </a:r>
            <a:r>
              <a:rPr lang="en-CA" sz="1200" b="0" i="0" u="sng" strike="noStrike" kern="1200" dirty="0">
                <a:solidFill>
                  <a:schemeClr val="tx1"/>
                </a:solidFill>
                <a:effectLst/>
                <a:latin typeface="+mn-lt"/>
                <a:ea typeface="+mn-ea"/>
                <a:cs typeface="+mn-cs"/>
                <a:hlinkClick r:id="rId3"/>
              </a:rPr>
              <a:t>http://www.businessofgovernment.org/blog/drones-shine-emergency-management</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These operations are also safer and more cost-effective than using manned aircraft. The savings were immediately apparent: the operating cost of a helicopter flight can run up to $600/hour, while UAS operations average $25/hour.</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5</a:t>
            </a:fld>
            <a:endParaRPr lang="en-US"/>
          </a:p>
        </p:txBody>
      </p:sp>
    </p:spTree>
    <p:extLst>
      <p:ext uri="{BB962C8B-B14F-4D97-AF65-F5344CB8AC3E}">
        <p14:creationId xmlns:p14="http://schemas.microsoft.com/office/powerpoint/2010/main" val="393640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Typhoon H</a:t>
            </a:r>
          </a:p>
          <a:p>
            <a:pPr marL="0" indent="0">
              <a:buFontTx/>
              <a:buNone/>
            </a:pPr>
            <a:r>
              <a:rPr lang="en-US" dirty="0"/>
              <a:t>- </a:t>
            </a:r>
            <a:r>
              <a:rPr lang="en-US" dirty="0" err="1"/>
              <a:t>Hexacopter</a:t>
            </a:r>
            <a:r>
              <a:rPr lang="en-US" dirty="0"/>
              <a:t> offers increased redundancy compared to a quadcopter </a:t>
            </a:r>
          </a:p>
          <a:p>
            <a:pPr marL="171450" indent="-171450">
              <a:buFontTx/>
              <a:buChar char="-"/>
            </a:pPr>
            <a:r>
              <a:rPr lang="en-US" dirty="0"/>
              <a:t>Single person (pilot operates the camera) or two person (pilot + payload operator) control</a:t>
            </a:r>
          </a:p>
          <a:p>
            <a:pPr marL="171450" indent="-171450">
              <a:buFontTx/>
              <a:buChar char="-"/>
            </a:pPr>
            <a:r>
              <a:rPr lang="en-US" dirty="0"/>
              <a:t>Visible and IR camera options</a:t>
            </a:r>
          </a:p>
          <a:p>
            <a:pPr marL="171450" indent="-171450">
              <a:buFontTx/>
              <a:buChar char="-"/>
            </a:pPr>
            <a:endParaRPr lang="en-US" dirty="0"/>
          </a:p>
          <a:p>
            <a:pPr marL="0" indent="0">
              <a:buFontTx/>
              <a:buNone/>
            </a:pPr>
            <a:r>
              <a:rPr lang="en-US" dirty="0" err="1"/>
              <a:t>SkyRanger</a:t>
            </a:r>
            <a:endParaRPr lang="en-US" dirty="0"/>
          </a:p>
          <a:p>
            <a:pPr marL="171450" indent="-171450">
              <a:buFontTx/>
              <a:buChar char="-"/>
            </a:pPr>
            <a:r>
              <a:rPr lang="en-US" dirty="0"/>
              <a:t>Specialized to meet the needs of defense and security agencies (but at a premium price tag upwards of $100’000 USD)</a:t>
            </a:r>
          </a:p>
          <a:p>
            <a:pPr marL="171450" indent="-171450">
              <a:buFontTx/>
              <a:buChar char="-"/>
            </a:pPr>
            <a:r>
              <a:rPr lang="en-US" dirty="0"/>
              <a:t>IP54 rated airframe</a:t>
            </a:r>
          </a:p>
          <a:p>
            <a:pPr marL="171450" indent="-171450">
              <a:buFontTx/>
              <a:buChar char="-"/>
            </a:pPr>
            <a:r>
              <a:rPr lang="en-US" dirty="0"/>
              <a:t>Up to 4.5 </a:t>
            </a:r>
            <a:r>
              <a:rPr lang="en-US" dirty="0" err="1"/>
              <a:t>lbs</a:t>
            </a:r>
            <a:r>
              <a:rPr lang="en-US" dirty="0"/>
              <a:t> payload capacity</a:t>
            </a:r>
          </a:p>
          <a:p>
            <a:pPr marL="171450" indent="-171450">
              <a:buFontTx/>
              <a:buChar char="-"/>
            </a:pPr>
            <a:r>
              <a:rPr lang="en-US" dirty="0"/>
              <a:t>Real-time onboard computer vision </a:t>
            </a:r>
          </a:p>
          <a:p>
            <a:endParaRPr lang="en-US" dirty="0"/>
          </a:p>
          <a:p>
            <a:r>
              <a:rPr lang="en-US" dirty="0"/>
              <a:t>DJI Phantom 4</a:t>
            </a:r>
          </a:p>
          <a:p>
            <a:pPr marL="171450" indent="-171450">
              <a:buFontTx/>
              <a:buChar char="-"/>
            </a:pPr>
            <a:r>
              <a:rPr lang="en-US" dirty="0"/>
              <a:t>Ubiquitous across the drone industry. </a:t>
            </a:r>
          </a:p>
          <a:p>
            <a:pPr marL="171450" indent="-171450">
              <a:buFontTx/>
              <a:buChar char="-"/>
            </a:pPr>
            <a:r>
              <a:rPr lang="en-US" dirty="0"/>
              <a:t>Up to 30 minutes flight time</a:t>
            </a:r>
          </a:p>
          <a:p>
            <a:pPr marL="171450" indent="-171450">
              <a:buFontTx/>
              <a:buChar char="-"/>
            </a:pPr>
            <a:r>
              <a:rPr lang="en-US" dirty="0"/>
              <a:t>1080P live streaming. Options for IR cameras</a:t>
            </a:r>
          </a:p>
          <a:p>
            <a:endParaRPr lang="en-US" dirty="0"/>
          </a:p>
          <a:p>
            <a:endParaRPr lang="en-US" dirty="0"/>
          </a:p>
          <a:p>
            <a:r>
              <a:rPr lang="en-US" dirty="0"/>
              <a:t>DJI M600</a:t>
            </a:r>
          </a:p>
          <a:p>
            <a:pPr marL="171450" indent="-171450">
              <a:buFontTx/>
              <a:buChar char="-"/>
            </a:pPr>
            <a:r>
              <a:rPr lang="en-US" dirty="0"/>
              <a:t>Industrial Heavy lift (up to 13 </a:t>
            </a:r>
            <a:r>
              <a:rPr lang="en-US" dirty="0" err="1"/>
              <a:t>lbs</a:t>
            </a:r>
            <a:r>
              <a:rPr lang="en-US" dirty="0"/>
              <a:t>) for up to 16 minutes. Basically the pickup truck of the commercial drone world. </a:t>
            </a:r>
          </a:p>
          <a:p>
            <a:pPr marL="171450" indent="-171450">
              <a:buFontTx/>
              <a:buChar char="-"/>
            </a:pPr>
            <a:r>
              <a:rPr lang="en-US" dirty="0"/>
              <a:t>Variety of payloads offered from DJI</a:t>
            </a:r>
          </a:p>
          <a:p>
            <a:pPr marL="171450" indent="-171450">
              <a:buFontTx/>
              <a:buChar char="-"/>
            </a:pPr>
            <a:r>
              <a:rPr lang="en-US" dirty="0"/>
              <a:t>Suitable for more complex operations where a drone may be required to deliver something to a person in need (supplies, life jacket, </a:t>
            </a:r>
            <a:r>
              <a:rPr lang="en-US" dirty="0" err="1"/>
              <a:t>etc</a:t>
            </a:r>
            <a:r>
              <a:rPr lang="en-US" dirty="0"/>
              <a:t>)</a:t>
            </a:r>
          </a:p>
        </p:txBody>
      </p:sp>
      <p:sp>
        <p:nvSpPr>
          <p:cNvPr id="4" name="Slide Number Placeholder 3"/>
          <p:cNvSpPr>
            <a:spLocks noGrp="1"/>
          </p:cNvSpPr>
          <p:nvPr>
            <p:ph type="sldNum" sz="quarter" idx="5"/>
          </p:nvPr>
        </p:nvSpPr>
        <p:spPr/>
        <p:txBody>
          <a:bodyPr/>
          <a:lstStyle/>
          <a:p>
            <a:fld id="{43C16AF1-0B90-174B-8F7C-5662B6F2E061}" type="slidenum">
              <a:rPr lang="en-US" smtClean="0"/>
              <a:t>6</a:t>
            </a:fld>
            <a:endParaRPr lang="en-US"/>
          </a:p>
        </p:txBody>
      </p:sp>
    </p:spTree>
    <p:extLst>
      <p:ext uri="{BB962C8B-B14F-4D97-AF65-F5344CB8AC3E}">
        <p14:creationId xmlns:p14="http://schemas.microsoft.com/office/powerpoint/2010/main" val="360613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SkyOne</a:t>
            </a:r>
            <a:r>
              <a:rPr lang="en-US" dirty="0"/>
              <a:t> is best suited for missions which require an extended reach beyond the range or endurance of multirotor aircraft</a:t>
            </a:r>
          </a:p>
          <a:p>
            <a:pPr marL="171450" indent="-171450">
              <a:buFont typeface="Arial" panose="020B0604020202020204" pitchFamily="34" charset="0"/>
              <a:buChar char="•"/>
            </a:pPr>
            <a:r>
              <a:rPr lang="en-US" dirty="0"/>
              <a:t>Takeoff and land in the space of a multirotor, with the range benefits of a fixed wing aircraft. </a:t>
            </a:r>
          </a:p>
          <a:p>
            <a:pPr marL="171450" indent="-171450">
              <a:buFont typeface="Arial" panose="020B0604020202020204" pitchFamily="34" charset="0"/>
              <a:buChar char="•"/>
            </a:pPr>
            <a:r>
              <a:rPr lang="en-US" dirty="0"/>
              <a:t>Variety of redundant communication systems </a:t>
            </a:r>
          </a:p>
        </p:txBody>
      </p:sp>
      <p:sp>
        <p:nvSpPr>
          <p:cNvPr id="4" name="Slide Number Placeholder 3"/>
          <p:cNvSpPr>
            <a:spLocks noGrp="1"/>
          </p:cNvSpPr>
          <p:nvPr>
            <p:ph type="sldNum" sz="quarter" idx="5"/>
          </p:nvPr>
        </p:nvSpPr>
        <p:spPr/>
        <p:txBody>
          <a:bodyPr/>
          <a:lstStyle/>
          <a:p>
            <a:fld id="{43C16AF1-0B90-174B-8F7C-5662B6F2E061}" type="slidenum">
              <a:rPr lang="en-US" smtClean="0"/>
              <a:t>7</a:t>
            </a:fld>
            <a:endParaRPr lang="en-US"/>
          </a:p>
        </p:txBody>
      </p:sp>
    </p:spTree>
    <p:extLst>
      <p:ext uri="{BB962C8B-B14F-4D97-AF65-F5344CB8AC3E}">
        <p14:creationId xmlns:p14="http://schemas.microsoft.com/office/powerpoint/2010/main" val="38599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16AF1-0B90-174B-8F7C-5662B6F2E061}" type="slidenum">
              <a:rPr lang="en-US" smtClean="0"/>
              <a:t>8</a:t>
            </a:fld>
            <a:endParaRPr lang="en-US"/>
          </a:p>
        </p:txBody>
      </p:sp>
    </p:spTree>
    <p:extLst>
      <p:ext uri="{BB962C8B-B14F-4D97-AF65-F5344CB8AC3E}">
        <p14:creationId xmlns:p14="http://schemas.microsoft.com/office/powerpoint/2010/main" val="242300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2739604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87E57DBD-C78B-B947-8E4F-A5A39C5803C6}"/>
              </a:ext>
            </a:extLst>
          </p:cNvPr>
          <p:cNvSpPr/>
          <p:nvPr userDrawn="1"/>
        </p:nvSpPr>
        <p:spPr>
          <a:xfrm>
            <a:off x="-1410876" y="488689"/>
            <a:ext cx="3804391" cy="1190895"/>
          </a:xfrm>
          <a:custGeom>
            <a:avLst/>
            <a:gdLst>
              <a:gd name="connsiteX0" fmla="*/ 586854 w 3794078"/>
              <a:gd name="connsiteY0" fmla="*/ 0 h 1187355"/>
              <a:gd name="connsiteX1" fmla="*/ 3794078 w 3794078"/>
              <a:gd name="connsiteY1" fmla="*/ 13648 h 1187355"/>
              <a:gd name="connsiteX2" fmla="*/ 3234520 w 3794078"/>
              <a:gd name="connsiteY2" fmla="*/ 1187355 h 1187355"/>
              <a:gd name="connsiteX3" fmla="*/ 0 w 3794078"/>
              <a:gd name="connsiteY3" fmla="*/ 1187355 h 1187355"/>
              <a:gd name="connsiteX4" fmla="*/ 586854 w 3794078"/>
              <a:gd name="connsiteY4" fmla="*/ 0 h 1187355"/>
              <a:gd name="connsiteX0" fmla="*/ 586854 w 3804391"/>
              <a:gd name="connsiteY0" fmla="*/ 3540 h 1190895"/>
              <a:gd name="connsiteX1" fmla="*/ 3804391 w 3804391"/>
              <a:gd name="connsiteY1" fmla="*/ 0 h 1190895"/>
              <a:gd name="connsiteX2" fmla="*/ 3234520 w 3804391"/>
              <a:gd name="connsiteY2" fmla="*/ 1190895 h 1190895"/>
              <a:gd name="connsiteX3" fmla="*/ 0 w 3804391"/>
              <a:gd name="connsiteY3" fmla="*/ 1190895 h 1190895"/>
              <a:gd name="connsiteX4" fmla="*/ 586854 w 3804391"/>
              <a:gd name="connsiteY4" fmla="*/ 3540 h 119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391" h="1190895">
                <a:moveTo>
                  <a:pt x="586854" y="3540"/>
                </a:moveTo>
                <a:lnTo>
                  <a:pt x="3804391" y="0"/>
                </a:lnTo>
                <a:lnTo>
                  <a:pt x="3234520" y="1190895"/>
                </a:lnTo>
                <a:lnTo>
                  <a:pt x="0" y="1190895"/>
                </a:lnTo>
                <a:lnTo>
                  <a:pt x="586854" y="3540"/>
                </a:lnTo>
                <a:close/>
              </a:path>
            </a:pathLst>
          </a:custGeom>
          <a:solidFill>
            <a:srgbClr val="FFD20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E894A179-A2AC-F94F-9747-8743551D93D5}"/>
              </a:ext>
            </a:extLst>
          </p:cNvPr>
          <p:cNvSpPr/>
          <p:nvPr userDrawn="1"/>
        </p:nvSpPr>
        <p:spPr>
          <a:xfrm>
            <a:off x="2047164" y="5182609"/>
            <a:ext cx="3804391" cy="1190895"/>
          </a:xfrm>
          <a:custGeom>
            <a:avLst/>
            <a:gdLst>
              <a:gd name="connsiteX0" fmla="*/ 586854 w 3794078"/>
              <a:gd name="connsiteY0" fmla="*/ 0 h 1187355"/>
              <a:gd name="connsiteX1" fmla="*/ 3794078 w 3794078"/>
              <a:gd name="connsiteY1" fmla="*/ 13648 h 1187355"/>
              <a:gd name="connsiteX2" fmla="*/ 3234520 w 3794078"/>
              <a:gd name="connsiteY2" fmla="*/ 1187355 h 1187355"/>
              <a:gd name="connsiteX3" fmla="*/ 0 w 3794078"/>
              <a:gd name="connsiteY3" fmla="*/ 1187355 h 1187355"/>
              <a:gd name="connsiteX4" fmla="*/ 586854 w 3794078"/>
              <a:gd name="connsiteY4" fmla="*/ 0 h 1187355"/>
              <a:gd name="connsiteX0" fmla="*/ 586854 w 3804391"/>
              <a:gd name="connsiteY0" fmla="*/ 3540 h 1190895"/>
              <a:gd name="connsiteX1" fmla="*/ 3804391 w 3804391"/>
              <a:gd name="connsiteY1" fmla="*/ 0 h 1190895"/>
              <a:gd name="connsiteX2" fmla="*/ 3234520 w 3804391"/>
              <a:gd name="connsiteY2" fmla="*/ 1190895 h 1190895"/>
              <a:gd name="connsiteX3" fmla="*/ 0 w 3804391"/>
              <a:gd name="connsiteY3" fmla="*/ 1190895 h 1190895"/>
              <a:gd name="connsiteX4" fmla="*/ 586854 w 3804391"/>
              <a:gd name="connsiteY4" fmla="*/ 3540 h 119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391" h="1190895">
                <a:moveTo>
                  <a:pt x="586854" y="3540"/>
                </a:moveTo>
                <a:lnTo>
                  <a:pt x="3804391" y="0"/>
                </a:lnTo>
                <a:lnTo>
                  <a:pt x="3234520" y="1190895"/>
                </a:lnTo>
                <a:lnTo>
                  <a:pt x="0" y="1190895"/>
                </a:lnTo>
                <a:lnTo>
                  <a:pt x="586854" y="3540"/>
                </a:lnTo>
                <a:close/>
              </a:path>
            </a:pathLst>
          </a:custGeom>
          <a:solidFill>
            <a:srgbClr val="E2E2E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C8CE2FD5-368B-0645-8B5F-2E5957E7BD25}"/>
              </a:ext>
            </a:extLst>
          </p:cNvPr>
          <p:cNvSpPr/>
          <p:nvPr userDrawn="1"/>
        </p:nvSpPr>
        <p:spPr>
          <a:xfrm>
            <a:off x="-40943" y="1004127"/>
            <a:ext cx="6782937" cy="4940490"/>
          </a:xfrm>
          <a:custGeom>
            <a:avLst/>
            <a:gdLst>
              <a:gd name="connsiteX0" fmla="*/ 1037230 w 6782937"/>
              <a:gd name="connsiteY0" fmla="*/ 0 h 4940490"/>
              <a:gd name="connsiteX1" fmla="*/ 6782937 w 6782937"/>
              <a:gd name="connsiteY1" fmla="*/ 0 h 4940490"/>
              <a:gd name="connsiteX2" fmla="*/ 4394579 w 6782937"/>
              <a:gd name="connsiteY2" fmla="*/ 4940490 h 4940490"/>
              <a:gd name="connsiteX3" fmla="*/ 0 w 6782937"/>
              <a:gd name="connsiteY3" fmla="*/ 4899547 h 4940490"/>
              <a:gd name="connsiteX4" fmla="*/ 13647 w 6782937"/>
              <a:gd name="connsiteY4" fmla="*/ 2006221 h 4940490"/>
              <a:gd name="connsiteX5" fmla="*/ 1037230 w 6782937"/>
              <a:gd name="connsiteY5" fmla="*/ 0 h 494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2937" h="4940490">
                <a:moveTo>
                  <a:pt x="1037230" y="0"/>
                </a:moveTo>
                <a:lnTo>
                  <a:pt x="6782937" y="0"/>
                </a:lnTo>
                <a:lnTo>
                  <a:pt x="4394579" y="4940490"/>
                </a:lnTo>
                <a:lnTo>
                  <a:pt x="0" y="4899547"/>
                </a:lnTo>
                <a:lnTo>
                  <a:pt x="13647" y="2006221"/>
                </a:lnTo>
                <a:lnTo>
                  <a:pt x="1037230" y="0"/>
                </a:lnTo>
                <a:close/>
              </a:path>
            </a:pathLst>
          </a:custGeom>
          <a:solidFill>
            <a:srgbClr val="4197C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a:extLst>
              <a:ext uri="{FF2B5EF4-FFF2-40B4-BE49-F238E27FC236}">
                <a16:creationId xmlns:a16="http://schemas.microsoft.com/office/drawing/2014/main" id="{CCF3B373-6A03-0445-9053-B9F52F6D692C}"/>
              </a:ext>
            </a:extLst>
          </p:cNvPr>
          <p:cNvSpPr/>
          <p:nvPr userDrawn="1"/>
        </p:nvSpPr>
        <p:spPr>
          <a:xfrm>
            <a:off x="214831" y="1004127"/>
            <a:ext cx="783055" cy="1546033"/>
          </a:xfrm>
          <a:custGeom>
            <a:avLst/>
            <a:gdLst>
              <a:gd name="connsiteX0" fmla="*/ 0 w 1064525"/>
              <a:gd name="connsiteY0" fmla="*/ 2101755 h 2101755"/>
              <a:gd name="connsiteX1" fmla="*/ 1005385 w 1064525"/>
              <a:gd name="connsiteY1" fmla="*/ 0 h 2101755"/>
              <a:gd name="connsiteX2" fmla="*/ 1064525 w 1064525"/>
              <a:gd name="connsiteY2" fmla="*/ 0 h 2101755"/>
              <a:gd name="connsiteX3" fmla="*/ 63689 w 1064525"/>
              <a:gd name="connsiteY3" fmla="*/ 2101755 h 2101755"/>
              <a:gd name="connsiteX4" fmla="*/ 0 w 1064525"/>
              <a:gd name="connsiteY4" fmla="*/ 2101755 h 210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525" h="2101755">
                <a:moveTo>
                  <a:pt x="0" y="2101755"/>
                </a:moveTo>
                <a:lnTo>
                  <a:pt x="1005385" y="0"/>
                </a:lnTo>
                <a:lnTo>
                  <a:pt x="1064525" y="0"/>
                </a:lnTo>
                <a:lnTo>
                  <a:pt x="63689" y="2101755"/>
                </a:lnTo>
                <a:lnTo>
                  <a:pt x="0" y="2101755"/>
                </a:lnTo>
                <a:close/>
              </a:path>
            </a:pathLst>
          </a:custGeom>
          <a:solidFill>
            <a:srgbClr val="419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a:extLst>
              <a:ext uri="{FF2B5EF4-FFF2-40B4-BE49-F238E27FC236}">
                <a16:creationId xmlns:a16="http://schemas.microsoft.com/office/drawing/2014/main" id="{8DDB8D9F-5FCC-CC42-A2FE-6A3D97604690}"/>
              </a:ext>
            </a:extLst>
          </p:cNvPr>
          <p:cNvSpPr>
            <a:spLocks noGrp="1"/>
          </p:cNvSpPr>
          <p:nvPr>
            <p:ph type="title"/>
          </p:nvPr>
        </p:nvSpPr>
        <p:spPr>
          <a:xfrm>
            <a:off x="491320" y="3369776"/>
            <a:ext cx="4706756" cy="1859542"/>
          </a:xfrm>
        </p:spPr>
        <p:txBody>
          <a:bodyPr anchor="t">
            <a:normAutofit/>
          </a:bodyPr>
          <a:lstStyle>
            <a:lvl1pPr>
              <a:defRPr sz="3000">
                <a:solidFill>
                  <a:srgbClr val="5A5A5C"/>
                </a:solidFill>
              </a:defRPr>
            </a:lvl1pPr>
          </a:lstStyle>
          <a:p>
            <a:r>
              <a:rPr lang="en-US" dirty="0"/>
              <a:t>Click to edit Master title style</a:t>
            </a:r>
          </a:p>
        </p:txBody>
      </p:sp>
      <p:sp>
        <p:nvSpPr>
          <p:cNvPr id="26" name="Text Placeholder 25">
            <a:extLst>
              <a:ext uri="{FF2B5EF4-FFF2-40B4-BE49-F238E27FC236}">
                <a16:creationId xmlns:a16="http://schemas.microsoft.com/office/drawing/2014/main" id="{438391CB-0F7A-494A-8930-C2C891AB1C5F}"/>
              </a:ext>
            </a:extLst>
          </p:cNvPr>
          <p:cNvSpPr>
            <a:spLocks noGrp="1"/>
          </p:cNvSpPr>
          <p:nvPr>
            <p:ph type="body" sz="quarter" idx="11" hasCustomPrompt="1"/>
          </p:nvPr>
        </p:nvSpPr>
        <p:spPr>
          <a:xfrm>
            <a:off x="491320" y="2819014"/>
            <a:ext cx="4706756" cy="534987"/>
          </a:xfrm>
        </p:spPr>
        <p:txBody>
          <a:bodyPr>
            <a:normAutofit/>
          </a:bodyPr>
          <a:lstStyle>
            <a:lvl1pPr marL="0" indent="0">
              <a:buNone/>
              <a:defRPr sz="2200" b="1" i="0">
                <a:solidFill>
                  <a:srgbClr val="4197CB"/>
                </a:solidFill>
                <a:latin typeface="Oscine" panose="020B0506040202020204" pitchFamily="34" charset="0"/>
                <a:cs typeface="Oscine" panose="020B0506040202020204" pitchFamily="34" charset="0"/>
              </a:defRPr>
            </a:lvl1pPr>
          </a:lstStyle>
          <a:p>
            <a:pPr lvl="0"/>
            <a:r>
              <a:rPr lang="en-US" dirty="0"/>
              <a:t>Subtitle:</a:t>
            </a:r>
          </a:p>
        </p:txBody>
      </p:sp>
      <p:pic>
        <p:nvPicPr>
          <p:cNvPr id="32" name="Picture 31">
            <a:extLst>
              <a:ext uri="{FF2B5EF4-FFF2-40B4-BE49-F238E27FC236}">
                <a16:creationId xmlns:a16="http://schemas.microsoft.com/office/drawing/2014/main" id="{FEAABA5E-BEEB-2943-ACA0-0E409DFC9C26}"/>
              </a:ext>
            </a:extLst>
          </p:cNvPr>
          <p:cNvPicPr>
            <a:picLocks noChangeAspect="1"/>
          </p:cNvPicPr>
          <p:nvPr userDrawn="1"/>
        </p:nvPicPr>
        <p:blipFill>
          <a:blip r:embed="rId2"/>
          <a:stretch>
            <a:fillRect/>
          </a:stretch>
        </p:blipFill>
        <p:spPr>
          <a:xfrm>
            <a:off x="4950460" y="6373504"/>
            <a:ext cx="9626600" cy="673100"/>
          </a:xfrm>
          <a:prstGeom prst="rect">
            <a:avLst/>
          </a:prstGeom>
        </p:spPr>
      </p:pic>
      <p:pic>
        <p:nvPicPr>
          <p:cNvPr id="39" name="Picture 38">
            <a:extLst>
              <a:ext uri="{FF2B5EF4-FFF2-40B4-BE49-F238E27FC236}">
                <a16:creationId xmlns:a16="http://schemas.microsoft.com/office/drawing/2014/main" id="{235A24A3-C462-C745-AFDC-1E07ED5EACD0}"/>
              </a:ext>
            </a:extLst>
          </p:cNvPr>
          <p:cNvPicPr>
            <a:picLocks noChangeAspect="1"/>
          </p:cNvPicPr>
          <p:nvPr userDrawn="1"/>
        </p:nvPicPr>
        <p:blipFill>
          <a:blip r:embed="rId3"/>
          <a:stretch>
            <a:fillRect/>
          </a:stretch>
        </p:blipFill>
        <p:spPr>
          <a:xfrm>
            <a:off x="6741994" y="-339169"/>
            <a:ext cx="7239000" cy="1346200"/>
          </a:xfrm>
          <a:prstGeom prst="rect">
            <a:avLst/>
          </a:prstGeom>
        </p:spPr>
      </p:pic>
    </p:spTree>
    <p:extLst>
      <p:ext uri="{BB962C8B-B14F-4D97-AF65-F5344CB8AC3E}">
        <p14:creationId xmlns:p14="http://schemas.microsoft.com/office/powerpoint/2010/main" val="41764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35777-93C0-5145-96CC-D92FCB89ED3E}"/>
              </a:ext>
            </a:extLst>
          </p:cNvPr>
          <p:cNvPicPr>
            <a:picLocks noChangeAspect="1"/>
          </p:cNvPicPr>
          <p:nvPr userDrawn="1"/>
        </p:nvPicPr>
        <p:blipFill>
          <a:blip r:embed="rId2"/>
          <a:stretch>
            <a:fillRect/>
          </a:stretch>
        </p:blipFill>
        <p:spPr>
          <a:xfrm>
            <a:off x="0" y="4714875"/>
            <a:ext cx="12192000" cy="2143125"/>
          </a:xfrm>
          <a:prstGeom prst="rect">
            <a:avLst/>
          </a:prstGeom>
        </p:spPr>
      </p:pic>
      <p:sp>
        <p:nvSpPr>
          <p:cNvPr id="6" name="Freeform 5">
            <a:extLst>
              <a:ext uri="{FF2B5EF4-FFF2-40B4-BE49-F238E27FC236}">
                <a16:creationId xmlns:a16="http://schemas.microsoft.com/office/drawing/2014/main" id="{D1E520A1-9781-184B-ADC4-ACBAED3B6E81}"/>
              </a:ext>
            </a:extLst>
          </p:cNvPr>
          <p:cNvSpPr/>
          <p:nvPr userDrawn="1"/>
        </p:nvSpPr>
        <p:spPr>
          <a:xfrm>
            <a:off x="4627712" y="6126349"/>
            <a:ext cx="4674610" cy="1463301"/>
          </a:xfrm>
          <a:custGeom>
            <a:avLst/>
            <a:gdLst>
              <a:gd name="connsiteX0" fmla="*/ 586854 w 3794078"/>
              <a:gd name="connsiteY0" fmla="*/ 0 h 1187355"/>
              <a:gd name="connsiteX1" fmla="*/ 3794078 w 3794078"/>
              <a:gd name="connsiteY1" fmla="*/ 13648 h 1187355"/>
              <a:gd name="connsiteX2" fmla="*/ 3234520 w 3794078"/>
              <a:gd name="connsiteY2" fmla="*/ 1187355 h 1187355"/>
              <a:gd name="connsiteX3" fmla="*/ 0 w 3794078"/>
              <a:gd name="connsiteY3" fmla="*/ 1187355 h 1187355"/>
              <a:gd name="connsiteX4" fmla="*/ 586854 w 3794078"/>
              <a:gd name="connsiteY4" fmla="*/ 0 h 1187355"/>
              <a:gd name="connsiteX0" fmla="*/ 586854 w 3804391"/>
              <a:gd name="connsiteY0" fmla="*/ 3540 h 1190895"/>
              <a:gd name="connsiteX1" fmla="*/ 3804391 w 3804391"/>
              <a:gd name="connsiteY1" fmla="*/ 0 h 1190895"/>
              <a:gd name="connsiteX2" fmla="*/ 3234520 w 3804391"/>
              <a:gd name="connsiteY2" fmla="*/ 1190895 h 1190895"/>
              <a:gd name="connsiteX3" fmla="*/ 0 w 3804391"/>
              <a:gd name="connsiteY3" fmla="*/ 1190895 h 1190895"/>
              <a:gd name="connsiteX4" fmla="*/ 586854 w 3804391"/>
              <a:gd name="connsiteY4" fmla="*/ 3540 h 119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391" h="1190895">
                <a:moveTo>
                  <a:pt x="586854" y="3540"/>
                </a:moveTo>
                <a:lnTo>
                  <a:pt x="3804391" y="0"/>
                </a:lnTo>
                <a:lnTo>
                  <a:pt x="3234520" y="1190895"/>
                </a:lnTo>
                <a:lnTo>
                  <a:pt x="0" y="1190895"/>
                </a:lnTo>
                <a:lnTo>
                  <a:pt x="586854" y="3540"/>
                </a:lnTo>
                <a:close/>
              </a:path>
            </a:pathLst>
          </a:custGeom>
          <a:solidFill>
            <a:srgbClr val="F7BE1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29359676-7090-754C-9472-C5CFC7D8E74E}"/>
              </a:ext>
            </a:extLst>
          </p:cNvPr>
          <p:cNvSpPr/>
          <p:nvPr userDrawn="1"/>
        </p:nvSpPr>
        <p:spPr>
          <a:xfrm>
            <a:off x="2567180" y="5766486"/>
            <a:ext cx="5378459" cy="1683628"/>
          </a:xfrm>
          <a:custGeom>
            <a:avLst/>
            <a:gdLst>
              <a:gd name="connsiteX0" fmla="*/ 586854 w 3794078"/>
              <a:gd name="connsiteY0" fmla="*/ 0 h 1187355"/>
              <a:gd name="connsiteX1" fmla="*/ 3794078 w 3794078"/>
              <a:gd name="connsiteY1" fmla="*/ 13648 h 1187355"/>
              <a:gd name="connsiteX2" fmla="*/ 3234520 w 3794078"/>
              <a:gd name="connsiteY2" fmla="*/ 1187355 h 1187355"/>
              <a:gd name="connsiteX3" fmla="*/ 0 w 3794078"/>
              <a:gd name="connsiteY3" fmla="*/ 1187355 h 1187355"/>
              <a:gd name="connsiteX4" fmla="*/ 586854 w 3794078"/>
              <a:gd name="connsiteY4" fmla="*/ 0 h 1187355"/>
              <a:gd name="connsiteX0" fmla="*/ 586854 w 3804391"/>
              <a:gd name="connsiteY0" fmla="*/ 3540 h 1190895"/>
              <a:gd name="connsiteX1" fmla="*/ 3804391 w 3804391"/>
              <a:gd name="connsiteY1" fmla="*/ 0 h 1190895"/>
              <a:gd name="connsiteX2" fmla="*/ 3234520 w 3804391"/>
              <a:gd name="connsiteY2" fmla="*/ 1190895 h 1190895"/>
              <a:gd name="connsiteX3" fmla="*/ 0 w 3804391"/>
              <a:gd name="connsiteY3" fmla="*/ 1190895 h 1190895"/>
              <a:gd name="connsiteX4" fmla="*/ 586854 w 3804391"/>
              <a:gd name="connsiteY4" fmla="*/ 3540 h 119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391" h="1190895">
                <a:moveTo>
                  <a:pt x="586854" y="3540"/>
                </a:moveTo>
                <a:lnTo>
                  <a:pt x="3804391" y="0"/>
                </a:lnTo>
                <a:lnTo>
                  <a:pt x="3234520" y="1190895"/>
                </a:lnTo>
                <a:lnTo>
                  <a:pt x="0" y="1190895"/>
                </a:lnTo>
                <a:lnTo>
                  <a:pt x="586854" y="3540"/>
                </a:lnTo>
                <a:close/>
              </a:path>
            </a:pathLst>
          </a:custGeom>
          <a:solidFill>
            <a:srgbClr val="4197C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040F8D8-F28A-A64A-8A4D-7C313BB3097C}"/>
              </a:ext>
            </a:extLst>
          </p:cNvPr>
          <p:cNvSpPr>
            <a:spLocks noGrp="1"/>
          </p:cNvSpPr>
          <p:nvPr>
            <p:ph type="title" hasCustomPrompt="1"/>
          </p:nvPr>
        </p:nvSpPr>
        <p:spPr>
          <a:xfrm>
            <a:off x="690664" y="3397006"/>
            <a:ext cx="10663136" cy="612132"/>
          </a:xfrm>
        </p:spPr>
        <p:txBody>
          <a:bodyPr>
            <a:normAutofit/>
          </a:bodyPr>
          <a:lstStyle>
            <a:lvl1pPr algn="ctr">
              <a:defRPr sz="3000">
                <a:solidFill>
                  <a:srgbClr val="5A5A5C"/>
                </a:solidFill>
              </a:defRPr>
            </a:lvl1pPr>
          </a:lstStyle>
          <a:p>
            <a:r>
              <a:rPr lang="en-US" dirty="0"/>
              <a:t>Thank You.</a:t>
            </a:r>
          </a:p>
        </p:txBody>
      </p:sp>
      <p:sp>
        <p:nvSpPr>
          <p:cNvPr id="10" name="Text Placeholder 9">
            <a:extLst>
              <a:ext uri="{FF2B5EF4-FFF2-40B4-BE49-F238E27FC236}">
                <a16:creationId xmlns:a16="http://schemas.microsoft.com/office/drawing/2014/main" id="{C756191E-7D06-6143-8F01-11FD2C1D3CBF}"/>
              </a:ext>
            </a:extLst>
          </p:cNvPr>
          <p:cNvSpPr>
            <a:spLocks noGrp="1"/>
          </p:cNvSpPr>
          <p:nvPr>
            <p:ph type="body" sz="quarter" idx="10" hasCustomPrompt="1"/>
          </p:nvPr>
        </p:nvSpPr>
        <p:spPr>
          <a:xfrm>
            <a:off x="690664" y="4033287"/>
            <a:ext cx="10663136" cy="396875"/>
          </a:xfrm>
        </p:spPr>
        <p:txBody>
          <a:bodyPr>
            <a:noAutofit/>
          </a:bodyPr>
          <a:lstStyle>
            <a:lvl1pPr marL="0" indent="0" algn="ctr">
              <a:buNone/>
              <a:defRPr sz="2800" b="1" i="0">
                <a:solidFill>
                  <a:srgbClr val="4197CB"/>
                </a:solidFill>
                <a:latin typeface="Oscine" panose="020B0506040202020204" pitchFamily="34" charset="0"/>
                <a:cs typeface="Oscine" panose="020B0506040202020204" pitchFamily="34" charset="0"/>
              </a:defRPr>
            </a:lvl1pPr>
          </a:lstStyle>
          <a:p>
            <a:pPr lvl="0"/>
            <a:r>
              <a:rPr lang="en-US" dirty="0" err="1"/>
              <a:t>SkyX</a:t>
            </a:r>
            <a:endParaRPr lang="en-US" dirty="0"/>
          </a:p>
        </p:txBody>
      </p:sp>
    </p:spTree>
    <p:extLst>
      <p:ext uri="{BB962C8B-B14F-4D97-AF65-F5344CB8AC3E}">
        <p14:creationId xmlns:p14="http://schemas.microsoft.com/office/powerpoint/2010/main" val="346765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07CE-EE02-B346-A0D1-B0C9FEC9F6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463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Background">
  <p:cSld name="No Background">
    <p:bg>
      <p:bgPr>
        <a:solidFill>
          <a:schemeClr val="lt1"/>
        </a:solidFill>
        <a:effectLst/>
      </p:bgPr>
    </p:bg>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690563" y="557121"/>
            <a:ext cx="10663237" cy="6121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96C8"/>
              </a:buClr>
              <a:buSzPts val="4400"/>
              <a:buFont typeface="La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690664" y="1825625"/>
            <a:ext cx="1066313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1"/>
          <p:cNvSpPr txBox="1">
            <a:spLocks noGrp="1"/>
          </p:cNvSpPr>
          <p:nvPr>
            <p:ph type="body" idx="2"/>
          </p:nvPr>
        </p:nvSpPr>
        <p:spPr>
          <a:xfrm>
            <a:off x="684213" y="1081083"/>
            <a:ext cx="10669587" cy="4358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A5A5C"/>
              </a:buClr>
              <a:buSzPts val="1600"/>
              <a:buNone/>
              <a:defRPr sz="1600">
                <a:solidFill>
                  <a:srgbClr val="5A5A5C"/>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43890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6" y="620688"/>
            <a:ext cx="7694645" cy="288032"/>
          </a:xfrm>
        </p:spPr>
        <p:txBody>
          <a:bodyPr anchor="ctr">
            <a:noAutofit/>
          </a:bodyPr>
          <a:lstStyle>
            <a:lvl1pPr marL="0" indent="0" algn="r">
              <a:buNone/>
              <a:defRPr sz="1600" cap="small" baseline="0">
                <a:solidFill>
                  <a:srgbClr val="2F3A4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6" y="3078"/>
            <a:ext cx="7694645"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2936590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5F3A1-178E-7B44-B446-DC3E587EDCA8}"/>
              </a:ext>
            </a:extLst>
          </p:cNvPr>
          <p:cNvSpPr>
            <a:spLocks noGrp="1"/>
          </p:cNvSpPr>
          <p:nvPr>
            <p:ph type="title"/>
          </p:nvPr>
        </p:nvSpPr>
        <p:spPr>
          <a:xfrm>
            <a:off x="690664" y="557121"/>
            <a:ext cx="10663136" cy="612132"/>
          </a:xfrm>
          <a:prstGeom prst="rect">
            <a:avLst/>
          </a:prstGeom>
        </p:spPr>
        <p:txBody>
          <a:bodyPr vert="horz" lIns="91440" tIns="45720" rIns="91440" bIns="45720" rtlCol="0" anchor="b">
            <a:normAutofit/>
          </a:bodyPr>
          <a:lstStyle/>
          <a:p>
            <a:r>
              <a:rPr lang="en-CA" b="1" dirty="0">
                <a:solidFill>
                  <a:srgbClr val="6496C8"/>
                </a:solidFill>
                <a:effectLst/>
                <a:latin typeface="Lato" panose="020F0502020204030203" pitchFamily="34" charset="77"/>
              </a:rPr>
              <a:t>Drones &amp; Visual Verification Data</a:t>
            </a:r>
            <a:endParaRPr lang="en-CA" dirty="0">
              <a:solidFill>
                <a:srgbClr val="6496C8"/>
              </a:solidFill>
              <a:effectLst/>
              <a:latin typeface="Lato" panose="020F0502020204030203" pitchFamily="34" charset="77"/>
            </a:endParaRPr>
          </a:p>
        </p:txBody>
      </p:sp>
      <p:sp>
        <p:nvSpPr>
          <p:cNvPr id="3" name="Text Placeholder 2">
            <a:extLst>
              <a:ext uri="{FF2B5EF4-FFF2-40B4-BE49-F238E27FC236}">
                <a16:creationId xmlns:a16="http://schemas.microsoft.com/office/drawing/2014/main" id="{9F1C3AC9-4E86-0345-A183-B01FDC95C87B}"/>
              </a:ext>
            </a:extLst>
          </p:cNvPr>
          <p:cNvSpPr>
            <a:spLocks noGrp="1"/>
          </p:cNvSpPr>
          <p:nvPr>
            <p:ph type="body" idx="1"/>
          </p:nvPr>
        </p:nvSpPr>
        <p:spPr>
          <a:xfrm>
            <a:off x="690664" y="1825625"/>
            <a:ext cx="1066313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9722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Lst>
  <p:txStyles>
    <p:titleStyle>
      <a:lvl1pPr algn="l" defTabSz="914400" rtl="0" eaLnBrk="1" latinLnBrk="0" hangingPunct="1">
        <a:lnSpc>
          <a:spcPct val="90000"/>
        </a:lnSpc>
        <a:spcBef>
          <a:spcPct val="0"/>
        </a:spcBef>
        <a:buNone/>
        <a:defRPr lang="en-CA" sz="4400" b="0" i="0" kern="1200" smtClean="0">
          <a:solidFill>
            <a:srgbClr val="6496C8"/>
          </a:solidFill>
          <a:effectLst/>
          <a:latin typeface="Oscine Light" panose="020B0406040202020204" pitchFamily="34" charset="0"/>
          <a:ea typeface="+mj-ea"/>
          <a:cs typeface="Oscine Light" panose="020B040604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scine" panose="020B0506040202020204" pitchFamily="34" charset="0"/>
          <a:ea typeface="+mn-ea"/>
          <a:cs typeface="Oscine" panose="020B050604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scine" panose="020B0506040202020204" pitchFamily="34" charset="0"/>
          <a:ea typeface="+mn-ea"/>
          <a:cs typeface="Oscine" panose="020B050604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scine" panose="020B0506040202020204" pitchFamily="34" charset="0"/>
          <a:ea typeface="+mn-ea"/>
          <a:cs typeface="Oscine" panose="020B050604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cine" panose="020B0506040202020204" pitchFamily="34" charset="0"/>
          <a:ea typeface="+mn-ea"/>
          <a:cs typeface="Oscine" panose="020B050604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cine" panose="020B0506040202020204" pitchFamily="34" charset="0"/>
          <a:ea typeface="+mn-ea"/>
          <a:cs typeface="Oscine" panose="020B050604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faa.gov/uas/resources/events_calendar/archive/2019_uas_symposium/media/How_To_Get_Approval_to_Fly_BVLOS-Part_107.pdf" TargetMode="External"/><Relationship Id="rId3" Type="http://schemas.openxmlformats.org/officeDocument/2006/relationships/hyperlink" Target="https://www.faa.gov/uas/media/part_107_summary.pdf" TargetMode="External"/><Relationship Id="rId7" Type="http://schemas.openxmlformats.org/officeDocument/2006/relationships/hyperlink" Target="https://faadronezone.fa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faa.gov/uas/programs_partnerships/data_exchange/" TargetMode="External"/><Relationship Id="rId5" Type="http://schemas.openxmlformats.org/officeDocument/2006/relationships/hyperlink" Target="https://www.faa.gov/uas/commercial_operators/part_107/" TargetMode="External"/><Relationship Id="rId4" Type="http://schemas.openxmlformats.org/officeDocument/2006/relationships/hyperlink" Target="https://www.faa.gov/uas/commercial_operators/part_107_waivers/" TargetMode="External"/><Relationship Id="rId9" Type="http://schemas.openxmlformats.org/officeDocument/2006/relationships/hyperlink" Target="http://interactive.aviationtoday.com/avionicsmagazine/october-2019/detecting-the-path-to-bvlos-operations-for-commercial-drones-in-us-airspa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tiff"/><Relationship Id="rId4" Type="http://schemas.openxmlformats.org/officeDocument/2006/relationships/image" Target="../media/image25.tiff"/></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jpe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B751-DEAE-B743-BA65-99E79362FABA}"/>
              </a:ext>
            </a:extLst>
          </p:cNvPr>
          <p:cNvSpPr>
            <a:spLocks noGrp="1"/>
          </p:cNvSpPr>
          <p:nvPr>
            <p:ph type="title"/>
          </p:nvPr>
        </p:nvSpPr>
        <p:spPr>
          <a:xfrm>
            <a:off x="491320" y="3369776"/>
            <a:ext cx="4706756" cy="1859542"/>
          </a:xfrm>
        </p:spPr>
        <p:txBody>
          <a:bodyPr/>
          <a:lstStyle/>
          <a:p>
            <a:r>
              <a:rPr lang="en-CA" dirty="0" err="1">
                <a:latin typeface="OscineW04-Light" panose="020B0406040202020204" pitchFamily="34" charset="0"/>
              </a:rPr>
              <a:t>sUAS</a:t>
            </a:r>
            <a:r>
              <a:rPr lang="en-CA" dirty="0">
                <a:latin typeface="OscineW04-Light" panose="020B0406040202020204" pitchFamily="34" charset="0"/>
              </a:rPr>
              <a:t> FOR SEARCH AND RESCUE </a:t>
            </a:r>
            <a:endParaRPr lang="en-US" dirty="0">
              <a:latin typeface="OscineW04-Light" panose="020B0406040202020204" pitchFamily="34" charset="0"/>
            </a:endParaRPr>
          </a:p>
        </p:txBody>
      </p:sp>
      <p:sp>
        <p:nvSpPr>
          <p:cNvPr id="4" name="Text Placeholder 3">
            <a:extLst>
              <a:ext uri="{FF2B5EF4-FFF2-40B4-BE49-F238E27FC236}">
                <a16:creationId xmlns:a16="http://schemas.microsoft.com/office/drawing/2014/main" id="{AE4CD8A5-A5A0-BA4A-BA75-B4CE7A575FB0}"/>
              </a:ext>
            </a:extLst>
          </p:cNvPr>
          <p:cNvSpPr>
            <a:spLocks noGrp="1"/>
          </p:cNvSpPr>
          <p:nvPr>
            <p:ph type="body" sz="quarter" idx="11"/>
          </p:nvPr>
        </p:nvSpPr>
        <p:spPr/>
        <p:txBody>
          <a:bodyPr/>
          <a:lstStyle/>
          <a:p>
            <a:r>
              <a:rPr lang="en-US" dirty="0">
                <a:latin typeface="Lato" panose="020F0502020204030203" pitchFamily="34" charset="0"/>
              </a:rPr>
              <a:t>William Bolton</a:t>
            </a:r>
          </a:p>
        </p:txBody>
      </p:sp>
      <p:pic>
        <p:nvPicPr>
          <p:cNvPr id="1026" name="Picture 2" descr="Image">
            <a:extLst>
              <a:ext uri="{FF2B5EF4-FFF2-40B4-BE49-F238E27FC236}">
                <a16:creationId xmlns:a16="http://schemas.microsoft.com/office/drawing/2014/main" id="{4568A4BA-BEE1-544A-93FA-60C2C493846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13364" y="2012482"/>
            <a:ext cx="3749180" cy="283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7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USE CASE #1 – SEARCH AND RESCUE</a:t>
            </a:r>
          </a:p>
        </p:txBody>
      </p:sp>
      <p:sp>
        <p:nvSpPr>
          <p:cNvPr id="2" name="TextBox 1">
            <a:extLst>
              <a:ext uri="{FF2B5EF4-FFF2-40B4-BE49-F238E27FC236}">
                <a16:creationId xmlns:a16="http://schemas.microsoft.com/office/drawing/2014/main" id="{BD10E40A-BB3E-154E-B4E5-1CABBB60CC6A}"/>
              </a:ext>
            </a:extLst>
          </p:cNvPr>
          <p:cNvSpPr txBox="1"/>
          <p:nvPr/>
        </p:nvSpPr>
        <p:spPr>
          <a:xfrm>
            <a:off x="690664" y="1152144"/>
            <a:ext cx="2060179"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CURRENT SYSTEMS</a:t>
            </a:r>
          </a:p>
        </p:txBody>
      </p:sp>
      <p:sp>
        <p:nvSpPr>
          <p:cNvPr id="3" name="TextBox 2">
            <a:extLst>
              <a:ext uri="{FF2B5EF4-FFF2-40B4-BE49-F238E27FC236}">
                <a16:creationId xmlns:a16="http://schemas.microsoft.com/office/drawing/2014/main" id="{F84B644B-C45D-BB45-841D-52633A8FFD28}"/>
              </a:ext>
            </a:extLst>
          </p:cNvPr>
          <p:cNvSpPr txBox="1"/>
          <p:nvPr/>
        </p:nvSpPr>
        <p:spPr>
          <a:xfrm>
            <a:off x="690664" y="1683449"/>
            <a:ext cx="6140335" cy="830997"/>
          </a:xfrm>
          <a:prstGeom prst="rect">
            <a:avLst/>
          </a:prstGeom>
          <a:noFill/>
        </p:spPr>
        <p:txBody>
          <a:bodyPr wrap="non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Multi-rotors used for live video and thermal and optical imaging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Limited by flight time and range</a:t>
            </a:r>
            <a:endParaRPr lang="en-US" sz="1600" dirty="0">
              <a:solidFill>
                <a:srgbClr val="5A5A5C"/>
              </a:solidFill>
              <a:latin typeface="Lato" panose="020F0502020204030203" pitchFamily="34" charset="77"/>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Time </a:t>
            </a:r>
            <a:r>
              <a:rPr lang="en-US" sz="1600" dirty="0">
                <a:solidFill>
                  <a:srgbClr val="5A5A5C"/>
                </a:solidFill>
                <a:latin typeface="Lato" panose="020F0502020204030203" pitchFamily="34" charset="77"/>
              </a:rPr>
              <a:t>critical and ruling out areas</a:t>
            </a:r>
            <a:endParaRPr lang="en-US" sz="1600" b="0" kern="1200" dirty="0">
              <a:solidFill>
                <a:srgbClr val="5A5A5C"/>
              </a:solidFill>
              <a:effectLst/>
              <a:latin typeface="Lato" panose="020F0502020204030203" pitchFamily="34" charset="77"/>
              <a:ea typeface="+mn-ea"/>
              <a:cs typeface="+mn-cs"/>
            </a:endParaRPr>
          </a:p>
        </p:txBody>
      </p:sp>
      <p:sp>
        <p:nvSpPr>
          <p:cNvPr id="5" name="TextBox 4">
            <a:extLst>
              <a:ext uri="{FF2B5EF4-FFF2-40B4-BE49-F238E27FC236}">
                <a16:creationId xmlns:a16="http://schemas.microsoft.com/office/drawing/2014/main" id="{600E53EF-53B6-264F-92BD-DBCC5CB33591}"/>
              </a:ext>
            </a:extLst>
          </p:cNvPr>
          <p:cNvSpPr txBox="1"/>
          <p:nvPr/>
        </p:nvSpPr>
        <p:spPr>
          <a:xfrm>
            <a:off x="690663" y="3090446"/>
            <a:ext cx="1000402"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SKYONE</a:t>
            </a:r>
          </a:p>
        </p:txBody>
      </p:sp>
      <p:sp>
        <p:nvSpPr>
          <p:cNvPr id="6" name="TextBox 5">
            <a:extLst>
              <a:ext uri="{FF2B5EF4-FFF2-40B4-BE49-F238E27FC236}">
                <a16:creationId xmlns:a16="http://schemas.microsoft.com/office/drawing/2014/main" id="{4254D780-89F8-D844-94C7-715E22290C69}"/>
              </a:ext>
            </a:extLst>
          </p:cNvPr>
          <p:cNvSpPr txBox="1"/>
          <p:nvPr/>
        </p:nvSpPr>
        <p:spPr>
          <a:xfrm>
            <a:off x="690664" y="3621751"/>
            <a:ext cx="6775188" cy="830997"/>
          </a:xfrm>
          <a:prstGeom prst="rect">
            <a:avLst/>
          </a:prstGeom>
          <a:noFill/>
        </p:spPr>
        <p:txBody>
          <a:bodyPr wrap="non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Extended flight time and range allows for greater coverage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Survey linear features such as shorelines, riverbeds, etc.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Survey outer limits of search radius to stop it from expanding with time</a:t>
            </a:r>
          </a:p>
        </p:txBody>
      </p:sp>
    </p:spTree>
    <p:extLst>
      <p:ext uri="{BB962C8B-B14F-4D97-AF65-F5344CB8AC3E}">
        <p14:creationId xmlns:p14="http://schemas.microsoft.com/office/powerpoint/2010/main" val="372348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USE CASE #2 – DISASTER RECOVERY</a:t>
            </a:r>
          </a:p>
        </p:txBody>
      </p:sp>
      <p:sp>
        <p:nvSpPr>
          <p:cNvPr id="3" name="TextBox 2">
            <a:extLst>
              <a:ext uri="{FF2B5EF4-FFF2-40B4-BE49-F238E27FC236}">
                <a16:creationId xmlns:a16="http://schemas.microsoft.com/office/drawing/2014/main" id="{9E217EA7-38B3-D64E-BDEE-C317A73E0CF6}"/>
              </a:ext>
            </a:extLst>
          </p:cNvPr>
          <p:cNvSpPr txBox="1"/>
          <p:nvPr/>
        </p:nvSpPr>
        <p:spPr>
          <a:xfrm>
            <a:off x="690664" y="1152144"/>
            <a:ext cx="2060179"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CURRENT SYSTEMS</a:t>
            </a:r>
          </a:p>
        </p:txBody>
      </p:sp>
      <p:sp>
        <p:nvSpPr>
          <p:cNvPr id="5" name="TextBox 4">
            <a:extLst>
              <a:ext uri="{FF2B5EF4-FFF2-40B4-BE49-F238E27FC236}">
                <a16:creationId xmlns:a16="http://schemas.microsoft.com/office/drawing/2014/main" id="{9BD4D482-816A-2E4F-A5A2-A31F758A4896}"/>
              </a:ext>
            </a:extLst>
          </p:cNvPr>
          <p:cNvSpPr txBox="1"/>
          <p:nvPr/>
        </p:nvSpPr>
        <p:spPr>
          <a:xfrm>
            <a:off x="690664" y="1683449"/>
            <a:ext cx="10810673" cy="1569660"/>
          </a:xfrm>
          <a:prstGeom prst="rect">
            <a:avLst/>
          </a:prstGeom>
          <a:noFill/>
        </p:spPr>
        <p:txBody>
          <a:bodyPr wrap="square" rtlCol="0" anchor="t">
            <a:spAutoFit/>
          </a:bodyPr>
          <a:lstStyle/>
          <a:p>
            <a:pPr marL="285750" indent="-285750">
              <a:buFont typeface="Arial" panose="020B0604020202020204" pitchFamily="34" charset="0"/>
              <a:buChar char="•"/>
            </a:pPr>
            <a:r>
              <a:rPr lang="en-US" sz="1600" dirty="0">
                <a:solidFill>
                  <a:srgbClr val="5A5A5C"/>
                </a:solidFill>
                <a:latin typeface="Lato" panose="020F0502020204030203" pitchFamily="34" charset="77"/>
              </a:rPr>
              <a:t>Drone pilots use a </a:t>
            </a:r>
            <a:r>
              <a:rPr lang="en-US" sz="1600" dirty="0" err="1">
                <a:solidFill>
                  <a:srgbClr val="5A5A5C"/>
                </a:solidFill>
                <a:latin typeface="Lato" panose="020F0502020204030203" pitchFamily="34" charset="77"/>
              </a:rPr>
              <a:t>sUAS</a:t>
            </a:r>
            <a:r>
              <a:rPr lang="en-US" sz="1600" dirty="0">
                <a:solidFill>
                  <a:srgbClr val="5A5A5C"/>
                </a:solidFill>
                <a:latin typeface="Lato" panose="020F0502020204030203" pitchFamily="34" charset="77"/>
              </a:rPr>
              <a:t> to </a:t>
            </a:r>
            <a:r>
              <a:rPr lang="en-CA" sz="1600" dirty="0">
                <a:solidFill>
                  <a:srgbClr val="5A5A5C"/>
                </a:solidFill>
                <a:latin typeface="Lato" panose="020F0502020204030203" pitchFamily="34" charset="77"/>
              </a:rPr>
              <a:t>assess damage to critical infrastructure, inform their recovery strategies, and broadcast footage to anxious homeowners.</a:t>
            </a:r>
            <a:r>
              <a:rPr lang="en-US" sz="1600" dirty="0">
                <a:solidFill>
                  <a:srgbClr val="5A5A5C"/>
                </a:solidFill>
                <a:latin typeface="Lato" panose="020F0502020204030203" pitchFamily="34" charset="77"/>
              </a:rPr>
              <a:t> </a:t>
            </a:r>
          </a:p>
          <a:p>
            <a:pPr marL="285750" indent="-285750">
              <a:buFont typeface="Arial" panose="020B0604020202020204" pitchFamily="34" charset="0"/>
              <a:buChar char="•"/>
            </a:pPr>
            <a:r>
              <a:rPr lang="en-CA" sz="1600" dirty="0">
                <a:solidFill>
                  <a:srgbClr val="5A5A5C"/>
                </a:solidFill>
                <a:latin typeface="Lato" panose="020F0502020204030203" pitchFamily="34" charset="77"/>
              </a:rPr>
              <a:t>In Fort Bend, UAS platforms provided high resolution video that assisted in search and rescue missions and relayed changing flood conditions. </a:t>
            </a:r>
          </a:p>
          <a:p>
            <a:pPr marL="285750" indent="-285750">
              <a:buFont typeface="Arial" panose="020B0604020202020204" pitchFamily="34" charset="0"/>
              <a:buChar char="•"/>
            </a:pPr>
            <a:r>
              <a:rPr lang="en-CA" sz="1600" dirty="0">
                <a:solidFill>
                  <a:srgbClr val="5A5A5C"/>
                </a:solidFill>
                <a:latin typeface="Lato" panose="020F0502020204030203" pitchFamily="34" charset="77"/>
              </a:rPr>
              <a:t>Footage captured during the effort and published to YouTube not only built trust in the UAS program, but also served as a positive publicity tool, broadcasting the department’s emergency response actions to a wide audience. </a:t>
            </a:r>
            <a:endParaRPr lang="en-US" sz="1600" kern="1200" dirty="0">
              <a:solidFill>
                <a:srgbClr val="5A5A5C"/>
              </a:solidFill>
              <a:effectLst/>
              <a:latin typeface="Lato" panose="020F0502020204030203" pitchFamily="34" charset="77"/>
            </a:endParaRPr>
          </a:p>
        </p:txBody>
      </p:sp>
      <p:sp>
        <p:nvSpPr>
          <p:cNvPr id="6" name="TextBox 5">
            <a:extLst>
              <a:ext uri="{FF2B5EF4-FFF2-40B4-BE49-F238E27FC236}">
                <a16:creationId xmlns:a16="http://schemas.microsoft.com/office/drawing/2014/main" id="{DB7C31F6-B48F-AE41-A83B-3A5FC6174DC9}"/>
              </a:ext>
            </a:extLst>
          </p:cNvPr>
          <p:cNvSpPr txBox="1"/>
          <p:nvPr/>
        </p:nvSpPr>
        <p:spPr>
          <a:xfrm>
            <a:off x="690663" y="3541348"/>
            <a:ext cx="1000402"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SKYONE</a:t>
            </a:r>
          </a:p>
        </p:txBody>
      </p:sp>
      <p:sp>
        <p:nvSpPr>
          <p:cNvPr id="7" name="TextBox 6">
            <a:extLst>
              <a:ext uri="{FF2B5EF4-FFF2-40B4-BE49-F238E27FC236}">
                <a16:creationId xmlns:a16="http://schemas.microsoft.com/office/drawing/2014/main" id="{08FD21C6-4D22-7D45-94EC-FC207A46073E}"/>
              </a:ext>
            </a:extLst>
          </p:cNvPr>
          <p:cNvSpPr txBox="1"/>
          <p:nvPr/>
        </p:nvSpPr>
        <p:spPr>
          <a:xfrm>
            <a:off x="690664" y="4072653"/>
            <a:ext cx="5687391" cy="584775"/>
          </a:xfrm>
          <a:prstGeom prst="rect">
            <a:avLst/>
          </a:prstGeom>
          <a:noFill/>
        </p:spPr>
        <p:txBody>
          <a:bodyPr wrap="non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Extended flight time and range allows for greater coverage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Customizable payload to better identify areas of concern</a:t>
            </a:r>
          </a:p>
        </p:txBody>
      </p:sp>
    </p:spTree>
    <p:extLst>
      <p:ext uri="{BB962C8B-B14F-4D97-AF65-F5344CB8AC3E}">
        <p14:creationId xmlns:p14="http://schemas.microsoft.com/office/powerpoint/2010/main" val="8624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USE CASE #3 – HIGHWAY PATROL</a:t>
            </a:r>
          </a:p>
        </p:txBody>
      </p:sp>
      <p:sp>
        <p:nvSpPr>
          <p:cNvPr id="3" name="TextBox 2">
            <a:extLst>
              <a:ext uri="{FF2B5EF4-FFF2-40B4-BE49-F238E27FC236}">
                <a16:creationId xmlns:a16="http://schemas.microsoft.com/office/drawing/2014/main" id="{43946032-C2AA-B441-BB7D-907075202466}"/>
              </a:ext>
            </a:extLst>
          </p:cNvPr>
          <p:cNvSpPr txBox="1"/>
          <p:nvPr/>
        </p:nvSpPr>
        <p:spPr>
          <a:xfrm>
            <a:off x="690664" y="1152144"/>
            <a:ext cx="2060179"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CURRENT SYSTEMS</a:t>
            </a:r>
          </a:p>
        </p:txBody>
      </p:sp>
      <p:sp>
        <p:nvSpPr>
          <p:cNvPr id="5" name="TextBox 4">
            <a:extLst>
              <a:ext uri="{FF2B5EF4-FFF2-40B4-BE49-F238E27FC236}">
                <a16:creationId xmlns:a16="http://schemas.microsoft.com/office/drawing/2014/main" id="{9D36D24D-9346-1941-A1C3-FA1F57004065}"/>
              </a:ext>
            </a:extLst>
          </p:cNvPr>
          <p:cNvSpPr txBox="1"/>
          <p:nvPr/>
        </p:nvSpPr>
        <p:spPr>
          <a:xfrm>
            <a:off x="690664" y="1683449"/>
            <a:ext cx="10663136" cy="1077218"/>
          </a:xfrm>
          <a:prstGeom prst="rect">
            <a:avLst/>
          </a:prstGeom>
          <a:noFill/>
        </p:spPr>
        <p:txBody>
          <a:bodyPr wrap="squar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Highway patrol units or police departments currently using drones on a case-by-case basis to better assess collision damage or other emergency situations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Drone pilot has to be present at the scene to fly the vehicle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Limited by flight time and range</a:t>
            </a:r>
            <a:endParaRPr lang="en-US" sz="1600" b="0" kern="1200" dirty="0">
              <a:solidFill>
                <a:srgbClr val="5A5A5C"/>
              </a:solidFill>
              <a:effectLst/>
              <a:latin typeface="Lato" panose="020F0502020204030203" pitchFamily="34" charset="77"/>
              <a:ea typeface="+mn-ea"/>
              <a:cs typeface="+mn-cs"/>
            </a:endParaRPr>
          </a:p>
        </p:txBody>
      </p:sp>
      <p:sp>
        <p:nvSpPr>
          <p:cNvPr id="6" name="TextBox 5">
            <a:extLst>
              <a:ext uri="{FF2B5EF4-FFF2-40B4-BE49-F238E27FC236}">
                <a16:creationId xmlns:a16="http://schemas.microsoft.com/office/drawing/2014/main" id="{E706AC16-3E01-F74B-9D9A-736FE11EAFAD}"/>
              </a:ext>
            </a:extLst>
          </p:cNvPr>
          <p:cNvSpPr txBox="1"/>
          <p:nvPr/>
        </p:nvSpPr>
        <p:spPr>
          <a:xfrm>
            <a:off x="690663" y="3090446"/>
            <a:ext cx="1000402"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SKYONE</a:t>
            </a:r>
          </a:p>
        </p:txBody>
      </p:sp>
      <p:sp>
        <p:nvSpPr>
          <p:cNvPr id="7" name="TextBox 6">
            <a:extLst>
              <a:ext uri="{FF2B5EF4-FFF2-40B4-BE49-F238E27FC236}">
                <a16:creationId xmlns:a16="http://schemas.microsoft.com/office/drawing/2014/main" id="{9A79D360-3B8A-6642-96F4-27493706F364}"/>
              </a:ext>
            </a:extLst>
          </p:cNvPr>
          <p:cNvSpPr txBox="1"/>
          <p:nvPr/>
        </p:nvSpPr>
        <p:spPr>
          <a:xfrm>
            <a:off x="690664" y="3621751"/>
            <a:ext cx="10663136" cy="1323439"/>
          </a:xfrm>
          <a:prstGeom prst="rect">
            <a:avLst/>
          </a:prstGeom>
          <a:noFill/>
        </p:spPr>
        <p:txBody>
          <a:bodyPr wrap="squar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Extended flight time and range allows for greater coverage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err="1">
                <a:solidFill>
                  <a:srgbClr val="5A5A5C"/>
                </a:solidFill>
                <a:effectLst/>
                <a:latin typeface="Lato" panose="020F0502020204030203" pitchFamily="34" charset="77"/>
                <a:ea typeface="+mn-ea"/>
                <a:cs typeface="+mn-cs"/>
              </a:rPr>
              <a:t>SkyOne</a:t>
            </a:r>
            <a:r>
              <a:rPr lang="en-US" sz="1600" b="0" kern="1200" dirty="0">
                <a:solidFill>
                  <a:srgbClr val="5A5A5C"/>
                </a:solidFill>
                <a:effectLst/>
                <a:latin typeface="Lato" panose="020F0502020204030203" pitchFamily="34" charset="77"/>
                <a:ea typeface="+mn-ea"/>
                <a:cs typeface="+mn-cs"/>
              </a:rPr>
              <a:t> able to do traffic monitoring over vast distances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Autonomous system to reduce the reliance on manned operations at the scene; drone can be remotely dispatched from an </a:t>
            </a:r>
            <a:r>
              <a:rPr lang="en-US" sz="1600" dirty="0" err="1">
                <a:solidFill>
                  <a:srgbClr val="5A5A5C"/>
                </a:solidFill>
                <a:latin typeface="Lato" panose="020F0502020204030203" pitchFamily="34" charset="77"/>
              </a:rPr>
              <a:t>xStation</a:t>
            </a:r>
            <a:endParaRPr lang="en-US" sz="1600" dirty="0">
              <a:solidFill>
                <a:srgbClr val="5A5A5C"/>
              </a:solidFill>
              <a:latin typeface="Lato" panose="020F0502020204030203" pitchFamily="34" charset="77"/>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Ongoing and proactive monitoring</a:t>
            </a:r>
            <a:endParaRPr lang="en-US" sz="1600" b="0" kern="1200" dirty="0">
              <a:solidFill>
                <a:srgbClr val="5A5A5C"/>
              </a:solidFill>
              <a:effectLst/>
              <a:latin typeface="Lato" panose="020F0502020204030203" pitchFamily="34" charset="77"/>
              <a:ea typeface="+mn-ea"/>
              <a:cs typeface="+mn-cs"/>
            </a:endParaRPr>
          </a:p>
        </p:txBody>
      </p:sp>
    </p:spTree>
    <p:extLst>
      <p:ext uri="{BB962C8B-B14F-4D97-AF65-F5344CB8AC3E}">
        <p14:creationId xmlns:p14="http://schemas.microsoft.com/office/powerpoint/2010/main" val="171021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USE CASE #4 – FOREST FIRE MONITORING</a:t>
            </a:r>
          </a:p>
        </p:txBody>
      </p:sp>
      <p:sp>
        <p:nvSpPr>
          <p:cNvPr id="3" name="TextBox 2">
            <a:extLst>
              <a:ext uri="{FF2B5EF4-FFF2-40B4-BE49-F238E27FC236}">
                <a16:creationId xmlns:a16="http://schemas.microsoft.com/office/drawing/2014/main" id="{D3BC95AE-A4BF-D244-885B-A4532B0C4DED}"/>
              </a:ext>
            </a:extLst>
          </p:cNvPr>
          <p:cNvSpPr txBox="1"/>
          <p:nvPr/>
        </p:nvSpPr>
        <p:spPr>
          <a:xfrm>
            <a:off x="690664" y="1152144"/>
            <a:ext cx="2060179"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CURRENT SYSTEMS</a:t>
            </a:r>
          </a:p>
        </p:txBody>
      </p:sp>
      <p:sp>
        <p:nvSpPr>
          <p:cNvPr id="5" name="TextBox 4">
            <a:extLst>
              <a:ext uri="{FF2B5EF4-FFF2-40B4-BE49-F238E27FC236}">
                <a16:creationId xmlns:a16="http://schemas.microsoft.com/office/drawing/2014/main" id="{7256B607-513F-164D-AB46-F6FA248EBABD}"/>
              </a:ext>
            </a:extLst>
          </p:cNvPr>
          <p:cNvSpPr txBox="1"/>
          <p:nvPr/>
        </p:nvSpPr>
        <p:spPr>
          <a:xfrm>
            <a:off x="690664" y="1683449"/>
            <a:ext cx="6219780" cy="1077218"/>
          </a:xfrm>
          <a:prstGeom prst="rect">
            <a:avLst/>
          </a:prstGeom>
          <a:noFill/>
        </p:spPr>
        <p:txBody>
          <a:bodyPr wrap="non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err="1">
                <a:solidFill>
                  <a:srgbClr val="5A5A5C"/>
                </a:solidFill>
                <a:latin typeface="Lato" panose="020F0502020204030203" pitchFamily="34" charset="77"/>
              </a:rPr>
              <a:t>Multirotors</a:t>
            </a:r>
            <a:r>
              <a:rPr lang="en-US" sz="1600" dirty="0">
                <a:solidFill>
                  <a:srgbClr val="5A5A5C"/>
                </a:solidFill>
                <a:latin typeface="Lato" panose="020F0502020204030203" pitchFamily="34" charset="77"/>
              </a:rPr>
              <a:t> used for live video and thermal and optical imaging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Limited by flight time</a:t>
            </a:r>
            <a:r>
              <a:rPr lang="en-US" sz="1600" dirty="0">
                <a:solidFill>
                  <a:srgbClr val="5A5A5C"/>
                </a:solidFill>
                <a:latin typeface="Lato" panose="020F0502020204030203" pitchFamily="34" charset="77"/>
              </a:rPr>
              <a:t>, </a:t>
            </a:r>
            <a:r>
              <a:rPr lang="en-US" sz="1600" b="0" kern="1200" dirty="0">
                <a:solidFill>
                  <a:srgbClr val="5A5A5C"/>
                </a:solidFill>
                <a:effectLst/>
                <a:latin typeface="Lato" panose="020F0502020204030203" pitchFamily="34" charset="77"/>
                <a:ea typeface="+mn-ea"/>
                <a:cs typeface="+mn-cs"/>
              </a:rPr>
              <a:t>range and only used once a fire is detected</a:t>
            </a:r>
            <a:endParaRPr lang="en-US" sz="1600" dirty="0">
              <a:solidFill>
                <a:srgbClr val="5A5A5C"/>
              </a:solidFill>
              <a:latin typeface="Lato" panose="020F0502020204030203" pitchFamily="34" charset="77"/>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Remote and large areas impacted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Landscape drastically changed</a:t>
            </a:r>
            <a:endParaRPr lang="en-US" sz="1600" b="0" kern="1200" dirty="0">
              <a:solidFill>
                <a:srgbClr val="5A5A5C"/>
              </a:solidFill>
              <a:effectLst/>
              <a:latin typeface="Lato" panose="020F0502020204030203" pitchFamily="34" charset="77"/>
              <a:ea typeface="+mn-ea"/>
              <a:cs typeface="+mn-cs"/>
            </a:endParaRPr>
          </a:p>
        </p:txBody>
      </p:sp>
      <p:sp>
        <p:nvSpPr>
          <p:cNvPr id="6" name="TextBox 5">
            <a:extLst>
              <a:ext uri="{FF2B5EF4-FFF2-40B4-BE49-F238E27FC236}">
                <a16:creationId xmlns:a16="http://schemas.microsoft.com/office/drawing/2014/main" id="{4CB68063-C6FB-5741-8452-70681C3CEB5B}"/>
              </a:ext>
            </a:extLst>
          </p:cNvPr>
          <p:cNvSpPr txBox="1"/>
          <p:nvPr/>
        </p:nvSpPr>
        <p:spPr>
          <a:xfrm>
            <a:off x="690663" y="3090446"/>
            <a:ext cx="1000402"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SKYONE</a:t>
            </a:r>
          </a:p>
        </p:txBody>
      </p:sp>
      <p:sp>
        <p:nvSpPr>
          <p:cNvPr id="7" name="TextBox 6">
            <a:extLst>
              <a:ext uri="{FF2B5EF4-FFF2-40B4-BE49-F238E27FC236}">
                <a16:creationId xmlns:a16="http://schemas.microsoft.com/office/drawing/2014/main" id="{F5A0E0AD-A3B0-B445-A5CA-6725BAC668C5}"/>
              </a:ext>
            </a:extLst>
          </p:cNvPr>
          <p:cNvSpPr txBox="1"/>
          <p:nvPr/>
        </p:nvSpPr>
        <p:spPr>
          <a:xfrm>
            <a:off x="690664" y="3621751"/>
            <a:ext cx="8798499" cy="584775"/>
          </a:xfrm>
          <a:prstGeom prst="rect">
            <a:avLst/>
          </a:prstGeom>
          <a:noFill/>
        </p:spPr>
        <p:txBody>
          <a:bodyPr wrap="non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err="1">
                <a:solidFill>
                  <a:srgbClr val="5A5A5C"/>
                </a:solidFill>
                <a:latin typeface="Lato" panose="020F0502020204030203" pitchFamily="34" charset="77"/>
              </a:rPr>
              <a:t>xStation</a:t>
            </a:r>
            <a:r>
              <a:rPr lang="en-US" sz="1600" dirty="0">
                <a:solidFill>
                  <a:srgbClr val="5A5A5C"/>
                </a:solidFill>
                <a:latin typeface="Lato" panose="020F0502020204030203" pitchFamily="34" charset="77"/>
              </a:rPr>
              <a:t> set-up in highly prone and remote areas for rapid assessment and routine monitoring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Assess larger perim</a:t>
            </a:r>
            <a:r>
              <a:rPr lang="en-US" sz="1600" dirty="0">
                <a:solidFill>
                  <a:srgbClr val="5A5A5C"/>
                </a:solidFill>
                <a:latin typeface="Lato" panose="020F0502020204030203" pitchFamily="34" charset="77"/>
              </a:rPr>
              <a:t>eters (planning, active fires, previously burned areas)</a:t>
            </a:r>
            <a:endParaRPr lang="en-US" sz="1600" b="0" kern="1200" dirty="0">
              <a:solidFill>
                <a:srgbClr val="5A5A5C"/>
              </a:solidFill>
              <a:effectLst/>
              <a:latin typeface="Lato" panose="020F0502020204030203" pitchFamily="34" charset="77"/>
              <a:ea typeface="+mn-ea"/>
              <a:cs typeface="+mn-cs"/>
            </a:endParaRPr>
          </a:p>
        </p:txBody>
      </p:sp>
    </p:spTree>
    <p:extLst>
      <p:ext uri="{BB962C8B-B14F-4D97-AF65-F5344CB8AC3E}">
        <p14:creationId xmlns:p14="http://schemas.microsoft.com/office/powerpoint/2010/main" val="229732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USE CASE #5 – EMERGENCY RESPONSE</a:t>
            </a:r>
          </a:p>
        </p:txBody>
      </p:sp>
      <p:sp>
        <p:nvSpPr>
          <p:cNvPr id="5" name="TextBox 4">
            <a:extLst>
              <a:ext uri="{FF2B5EF4-FFF2-40B4-BE49-F238E27FC236}">
                <a16:creationId xmlns:a16="http://schemas.microsoft.com/office/drawing/2014/main" id="{94EB927C-FBFE-B547-85F9-FE4FA62E8160}"/>
              </a:ext>
            </a:extLst>
          </p:cNvPr>
          <p:cNvSpPr txBox="1"/>
          <p:nvPr/>
        </p:nvSpPr>
        <p:spPr>
          <a:xfrm>
            <a:off x="690664" y="1152144"/>
            <a:ext cx="2060179"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CURRENT SYSTEMS</a:t>
            </a:r>
          </a:p>
        </p:txBody>
      </p:sp>
      <p:sp>
        <p:nvSpPr>
          <p:cNvPr id="6" name="TextBox 5">
            <a:extLst>
              <a:ext uri="{FF2B5EF4-FFF2-40B4-BE49-F238E27FC236}">
                <a16:creationId xmlns:a16="http://schemas.microsoft.com/office/drawing/2014/main" id="{80C5B39D-C313-DE48-99FF-DFD34BA83E87}"/>
              </a:ext>
            </a:extLst>
          </p:cNvPr>
          <p:cNvSpPr txBox="1"/>
          <p:nvPr/>
        </p:nvSpPr>
        <p:spPr>
          <a:xfrm>
            <a:off x="690664" y="1683449"/>
            <a:ext cx="8218725" cy="830997"/>
          </a:xfrm>
          <a:prstGeom prst="rect">
            <a:avLst/>
          </a:prstGeom>
          <a:noFill/>
        </p:spPr>
        <p:txBody>
          <a:bodyPr wrap="non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err="1">
                <a:solidFill>
                  <a:srgbClr val="5A5A5C"/>
                </a:solidFill>
                <a:latin typeface="Lato" panose="020F0502020204030203" pitchFamily="34" charset="77"/>
              </a:rPr>
              <a:t>Multirotors</a:t>
            </a:r>
            <a:r>
              <a:rPr lang="en-US" sz="1600" dirty="0">
                <a:solidFill>
                  <a:srgbClr val="5A5A5C"/>
                </a:solidFill>
                <a:latin typeface="Lato" panose="020F0502020204030203" pitchFamily="34" charset="77"/>
              </a:rPr>
              <a:t> used for updating and assessing routes (roads, trails, glacier crevasses, etc.)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Limited by flight time and range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Time critical and limited route options</a:t>
            </a:r>
          </a:p>
        </p:txBody>
      </p:sp>
      <p:sp>
        <p:nvSpPr>
          <p:cNvPr id="7" name="TextBox 6">
            <a:extLst>
              <a:ext uri="{FF2B5EF4-FFF2-40B4-BE49-F238E27FC236}">
                <a16:creationId xmlns:a16="http://schemas.microsoft.com/office/drawing/2014/main" id="{51BDE056-6F98-334C-B308-98061EADED72}"/>
              </a:ext>
            </a:extLst>
          </p:cNvPr>
          <p:cNvSpPr txBox="1"/>
          <p:nvPr/>
        </p:nvSpPr>
        <p:spPr>
          <a:xfrm>
            <a:off x="690663" y="3090446"/>
            <a:ext cx="1000402"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SKYONE</a:t>
            </a:r>
          </a:p>
        </p:txBody>
      </p:sp>
      <p:sp>
        <p:nvSpPr>
          <p:cNvPr id="8" name="TextBox 7">
            <a:extLst>
              <a:ext uri="{FF2B5EF4-FFF2-40B4-BE49-F238E27FC236}">
                <a16:creationId xmlns:a16="http://schemas.microsoft.com/office/drawing/2014/main" id="{B518020F-4FE7-D947-B810-DFCFCE320B06}"/>
              </a:ext>
            </a:extLst>
          </p:cNvPr>
          <p:cNvSpPr txBox="1"/>
          <p:nvPr/>
        </p:nvSpPr>
        <p:spPr>
          <a:xfrm>
            <a:off x="690665" y="3621751"/>
            <a:ext cx="10791802" cy="1077218"/>
          </a:xfrm>
          <a:prstGeom prst="rect">
            <a:avLst/>
          </a:prstGeom>
          <a:noFill/>
        </p:spPr>
        <p:txBody>
          <a:bodyPr wrap="squar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Extended flight time and range allows for longer stretches to be assessed before ground teams head out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Proactive to help the reactive</a:t>
            </a:r>
          </a:p>
          <a:p>
            <a:pPr marL="285750" indent="-285750">
              <a:buFont typeface="Arial" panose="020B0604020202020204" pitchFamily="34" charset="0"/>
              <a:buChar char="•"/>
            </a:pPr>
            <a:r>
              <a:rPr lang="en-US" sz="1600" dirty="0">
                <a:solidFill>
                  <a:srgbClr val="5A5A5C"/>
                </a:solidFill>
                <a:latin typeface="Lato" panose="020F0502020204030203" pitchFamily="34" charset="77"/>
              </a:rPr>
              <a:t>Autonomous system to reduce the reliance on manned operations at the scene; drone can be remotely dispatched from an </a:t>
            </a:r>
            <a:r>
              <a:rPr lang="en-US" sz="1600" dirty="0" err="1">
                <a:solidFill>
                  <a:srgbClr val="5A5A5C"/>
                </a:solidFill>
                <a:latin typeface="Lato" panose="020F0502020204030203" pitchFamily="34" charset="77"/>
              </a:rPr>
              <a:t>xStation</a:t>
            </a:r>
            <a:endParaRPr lang="en-US" sz="1600" dirty="0">
              <a:solidFill>
                <a:srgbClr val="5A5A5C"/>
              </a:solidFill>
              <a:latin typeface="Lato" panose="020F0502020204030203" pitchFamily="34" charset="77"/>
            </a:endParaRPr>
          </a:p>
        </p:txBody>
      </p:sp>
    </p:spTree>
    <p:extLst>
      <p:ext uri="{BB962C8B-B14F-4D97-AF65-F5344CB8AC3E}">
        <p14:creationId xmlns:p14="http://schemas.microsoft.com/office/powerpoint/2010/main" val="408013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CONCEPT OF OPERATIONS (CONOPS)</a:t>
            </a:r>
          </a:p>
        </p:txBody>
      </p:sp>
      <p:sp>
        <p:nvSpPr>
          <p:cNvPr id="6" name="Google Shape;272;p12">
            <a:extLst>
              <a:ext uri="{FF2B5EF4-FFF2-40B4-BE49-F238E27FC236}">
                <a16:creationId xmlns:a16="http://schemas.microsoft.com/office/drawing/2014/main" id="{9880262F-A5BA-43C3-91F7-EA2206404271}"/>
              </a:ext>
            </a:extLst>
          </p:cNvPr>
          <p:cNvSpPr/>
          <p:nvPr/>
        </p:nvSpPr>
        <p:spPr>
          <a:xfrm>
            <a:off x="809469" y="1379097"/>
            <a:ext cx="10544331" cy="1528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b="1" dirty="0">
                <a:solidFill>
                  <a:srgbClr val="F9BF10"/>
                </a:solidFill>
                <a:latin typeface="Lato"/>
                <a:ea typeface="Lato"/>
                <a:cs typeface="Lato"/>
                <a:sym typeface="Lato"/>
              </a:rPr>
              <a:t>Onsite </a:t>
            </a:r>
            <a:r>
              <a:rPr lang="en-CA" sz="1800" b="1" dirty="0" err="1">
                <a:solidFill>
                  <a:srgbClr val="F9BF10"/>
                </a:solidFill>
                <a:latin typeface="Lato"/>
                <a:ea typeface="Lato"/>
                <a:cs typeface="Lato"/>
                <a:sym typeface="Lato"/>
              </a:rPr>
              <a:t>SkyX</a:t>
            </a:r>
            <a:r>
              <a:rPr lang="en-CA" sz="1800" b="1" dirty="0">
                <a:solidFill>
                  <a:srgbClr val="F9BF10"/>
                </a:solidFill>
                <a:latin typeface="Lato"/>
                <a:ea typeface="Lato"/>
                <a:cs typeface="Lato"/>
                <a:sym typeface="Lato"/>
              </a:rPr>
              <a:t> Operators (Basic)</a:t>
            </a:r>
          </a:p>
          <a:p>
            <a:pPr marL="285750" indent="-285750">
              <a:buFont typeface="Arial" panose="020B0604020202020204" pitchFamily="34" charset="0"/>
              <a:buChar char="•"/>
            </a:pPr>
            <a:r>
              <a:rPr lang="en-CA" sz="1600" dirty="0" err="1">
                <a:solidFill>
                  <a:srgbClr val="5A5A5C"/>
                </a:solidFill>
                <a:latin typeface="Lato"/>
                <a:ea typeface="Lato"/>
                <a:cs typeface="Lato"/>
                <a:sym typeface="Lato"/>
              </a:rPr>
              <a:t>SkyX</a:t>
            </a:r>
            <a:r>
              <a:rPr lang="en-CA" sz="1600" dirty="0">
                <a:solidFill>
                  <a:srgbClr val="5A5A5C"/>
                </a:solidFill>
                <a:latin typeface="Lato"/>
                <a:ea typeface="Lato"/>
                <a:cs typeface="Lato"/>
                <a:sym typeface="Lato"/>
              </a:rPr>
              <a:t> pilots accompany responders on joint operations </a:t>
            </a:r>
          </a:p>
          <a:p>
            <a:pPr marL="285750" indent="-285750">
              <a:buFont typeface="Arial" panose="020B0604020202020204" pitchFamily="34" charset="0"/>
              <a:buChar char="•"/>
            </a:pPr>
            <a:r>
              <a:rPr lang="en-CA" sz="1600" dirty="0">
                <a:solidFill>
                  <a:srgbClr val="5A5A5C"/>
                </a:solidFill>
                <a:latin typeface="Lato"/>
                <a:ea typeface="Lato"/>
                <a:cs typeface="Lato"/>
                <a:sym typeface="Lato"/>
              </a:rPr>
              <a:t>Portable Ground Control Station (GCS) enables rapid mission planning and deployment</a:t>
            </a:r>
            <a:endParaRPr lang="en-CA" sz="1600" dirty="0">
              <a:solidFill>
                <a:srgbClr val="5A5A5C"/>
              </a:solidFill>
            </a:endParaRPr>
          </a:p>
          <a:p>
            <a:pPr marL="0" marR="0" lvl="0" indent="0" algn="l" rtl="0">
              <a:spcBef>
                <a:spcPts val="0"/>
              </a:spcBef>
              <a:spcAft>
                <a:spcPts val="0"/>
              </a:spcAft>
              <a:buNone/>
            </a:pPr>
            <a:endParaRPr sz="1600" dirty="0">
              <a:solidFill>
                <a:schemeClr val="lt1"/>
              </a:solidFill>
              <a:latin typeface="Lato"/>
              <a:ea typeface="Lato"/>
              <a:cs typeface="Lato"/>
              <a:sym typeface="Lato"/>
            </a:endParaRPr>
          </a:p>
        </p:txBody>
      </p:sp>
      <p:sp>
        <p:nvSpPr>
          <p:cNvPr id="7" name="Google Shape;273;p12">
            <a:extLst>
              <a:ext uri="{FF2B5EF4-FFF2-40B4-BE49-F238E27FC236}">
                <a16:creationId xmlns:a16="http://schemas.microsoft.com/office/drawing/2014/main" id="{B17026F2-BB65-4287-90B7-151F743D0687}"/>
              </a:ext>
            </a:extLst>
          </p:cNvPr>
          <p:cNvSpPr/>
          <p:nvPr/>
        </p:nvSpPr>
        <p:spPr>
          <a:xfrm>
            <a:off x="809468" y="2482269"/>
            <a:ext cx="10544331" cy="11544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b="1" dirty="0">
                <a:solidFill>
                  <a:srgbClr val="F9BF10"/>
                </a:solidFill>
                <a:latin typeface="Lato"/>
                <a:ea typeface="Lato"/>
                <a:cs typeface="Lato"/>
                <a:sym typeface="Lato"/>
              </a:rPr>
              <a:t>Remote </a:t>
            </a:r>
            <a:r>
              <a:rPr lang="en-CA" sz="1800" b="1" dirty="0" err="1">
                <a:solidFill>
                  <a:srgbClr val="F9BF10"/>
                </a:solidFill>
                <a:latin typeface="Lato"/>
                <a:ea typeface="Lato"/>
                <a:cs typeface="Lato"/>
                <a:sym typeface="Lato"/>
              </a:rPr>
              <a:t>SkyX</a:t>
            </a:r>
            <a:r>
              <a:rPr lang="en-CA" sz="1800" b="1" dirty="0">
                <a:solidFill>
                  <a:srgbClr val="F9BF10"/>
                </a:solidFill>
                <a:latin typeface="Lato"/>
                <a:ea typeface="Lato"/>
                <a:cs typeface="Lato"/>
                <a:sym typeface="Lato"/>
              </a:rPr>
              <a:t> Operators (Intermediate)</a:t>
            </a:r>
            <a:endParaRPr dirty="0">
              <a:solidFill>
                <a:srgbClr val="F9BF10"/>
              </a:solidFill>
            </a:endParaRPr>
          </a:p>
          <a:p>
            <a:pPr marL="285750" marR="0" lvl="0" indent="-285750" algn="l" rtl="0">
              <a:spcBef>
                <a:spcPts val="0"/>
              </a:spcBef>
              <a:spcAft>
                <a:spcPts val="0"/>
              </a:spcAft>
              <a:buClr>
                <a:srgbClr val="5A5A5C"/>
              </a:buClr>
              <a:buSzPts val="1600"/>
              <a:buFont typeface="Arial" panose="020B0604020202020204" pitchFamily="34" charset="0"/>
              <a:buChar char="•"/>
            </a:pPr>
            <a:r>
              <a:rPr lang="en-CA" sz="1600" dirty="0">
                <a:solidFill>
                  <a:srgbClr val="5A5A5C"/>
                </a:solidFill>
                <a:latin typeface="Lato"/>
                <a:sym typeface="Lato"/>
              </a:rPr>
              <a:t>Responders trained to assemble and prepare the vehicle for flight</a:t>
            </a:r>
          </a:p>
          <a:p>
            <a:pPr marL="285750" marR="0" lvl="0" indent="-285750" algn="l" rtl="0">
              <a:spcBef>
                <a:spcPts val="0"/>
              </a:spcBef>
              <a:spcAft>
                <a:spcPts val="0"/>
              </a:spcAft>
              <a:buClr>
                <a:srgbClr val="5A5A5C"/>
              </a:buClr>
              <a:buSzPts val="1600"/>
              <a:buFont typeface="Arial" panose="020B0604020202020204" pitchFamily="34" charset="0"/>
              <a:buChar char="•"/>
            </a:pPr>
            <a:r>
              <a:rPr lang="en-CA" sz="1600" dirty="0" err="1">
                <a:solidFill>
                  <a:srgbClr val="5A5A5C"/>
                </a:solidFill>
                <a:latin typeface="Lato"/>
                <a:sym typeface="Lato"/>
              </a:rPr>
              <a:t>SkyX</a:t>
            </a:r>
            <a:r>
              <a:rPr lang="en-CA" sz="1600" dirty="0">
                <a:solidFill>
                  <a:srgbClr val="5A5A5C"/>
                </a:solidFill>
                <a:latin typeface="Lato"/>
                <a:sym typeface="Lato"/>
              </a:rPr>
              <a:t> pilots operate the vehicle remotely </a:t>
            </a:r>
          </a:p>
          <a:p>
            <a:pPr marL="285750" marR="0" lvl="0" indent="-285750" algn="l" rtl="0">
              <a:spcBef>
                <a:spcPts val="0"/>
              </a:spcBef>
              <a:spcAft>
                <a:spcPts val="0"/>
              </a:spcAft>
              <a:buClr>
                <a:srgbClr val="5A5A5C"/>
              </a:buClr>
              <a:buSzPts val="1600"/>
              <a:buFont typeface="Arial" panose="020B0604020202020204" pitchFamily="34" charset="0"/>
              <a:buChar char="•"/>
            </a:pPr>
            <a:r>
              <a:rPr lang="en-CA" sz="1600" dirty="0">
                <a:solidFill>
                  <a:srgbClr val="5A5A5C"/>
                </a:solidFill>
                <a:latin typeface="Lato"/>
                <a:sym typeface="Lato"/>
              </a:rPr>
              <a:t>Optional deployment of the </a:t>
            </a:r>
            <a:r>
              <a:rPr lang="en-CA" sz="1600" dirty="0" err="1">
                <a:solidFill>
                  <a:srgbClr val="5A5A5C"/>
                </a:solidFill>
                <a:latin typeface="Lato"/>
                <a:sym typeface="Lato"/>
              </a:rPr>
              <a:t>xStation</a:t>
            </a:r>
            <a:r>
              <a:rPr lang="en-CA" sz="1600" dirty="0">
                <a:solidFill>
                  <a:srgbClr val="5A5A5C"/>
                </a:solidFill>
                <a:latin typeface="Lato"/>
                <a:sym typeface="Lato"/>
              </a:rPr>
              <a:t> for autonomous launch and recovery  </a:t>
            </a:r>
            <a:endParaRPr dirty="0">
              <a:solidFill>
                <a:srgbClr val="5A5A5C"/>
              </a:solidFill>
            </a:endParaRPr>
          </a:p>
        </p:txBody>
      </p:sp>
      <p:sp>
        <p:nvSpPr>
          <p:cNvPr id="8" name="Google Shape;274;p12">
            <a:extLst>
              <a:ext uri="{FF2B5EF4-FFF2-40B4-BE49-F238E27FC236}">
                <a16:creationId xmlns:a16="http://schemas.microsoft.com/office/drawing/2014/main" id="{CD290F20-0EE1-45DC-A9F4-23084B35209E}"/>
              </a:ext>
            </a:extLst>
          </p:cNvPr>
          <p:cNvSpPr/>
          <p:nvPr/>
        </p:nvSpPr>
        <p:spPr>
          <a:xfrm>
            <a:off x="809468" y="3848703"/>
            <a:ext cx="10106182" cy="1528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b="1" dirty="0">
                <a:solidFill>
                  <a:srgbClr val="F9BF10"/>
                </a:solidFill>
                <a:latin typeface="Lato"/>
                <a:sym typeface="Lato"/>
              </a:rPr>
              <a:t>SAR Operation (Advanced)</a:t>
            </a:r>
          </a:p>
          <a:p>
            <a:pPr marL="285750" marR="0" lvl="0" indent="-285750" algn="l" rtl="0">
              <a:spcBef>
                <a:spcPts val="0"/>
              </a:spcBef>
              <a:spcAft>
                <a:spcPts val="0"/>
              </a:spcAft>
              <a:buClr>
                <a:srgbClr val="5A5A5C"/>
              </a:buClr>
              <a:buSzPts val="1600"/>
              <a:buFont typeface="Arial" panose="020B0604020202020204" pitchFamily="34" charset="0"/>
              <a:buChar char="•"/>
            </a:pPr>
            <a:r>
              <a:rPr lang="en-US" sz="1600" dirty="0">
                <a:solidFill>
                  <a:srgbClr val="5A5A5C"/>
                </a:solidFill>
                <a:latin typeface="Lato"/>
                <a:sym typeface="Lato"/>
              </a:rPr>
              <a:t>Highly trained responders assume PIC responsibilities</a:t>
            </a:r>
          </a:p>
          <a:p>
            <a:pPr marL="285750" marR="0" lvl="0" indent="-285750" algn="l" rtl="0">
              <a:spcBef>
                <a:spcPts val="0"/>
              </a:spcBef>
              <a:spcAft>
                <a:spcPts val="0"/>
              </a:spcAft>
              <a:buClr>
                <a:srgbClr val="5A5A5C"/>
              </a:buClr>
              <a:buSzPts val="1600"/>
              <a:buFont typeface="Arial" panose="020B0604020202020204" pitchFamily="34" charset="0"/>
              <a:buChar char="•"/>
            </a:pPr>
            <a:r>
              <a:rPr lang="en-US" sz="1600" dirty="0">
                <a:solidFill>
                  <a:srgbClr val="5A5A5C"/>
                </a:solidFill>
                <a:latin typeface="Lato"/>
                <a:sym typeface="Lato"/>
              </a:rPr>
              <a:t>Portable GCS enables rapid mission planning and deployment</a:t>
            </a:r>
          </a:p>
          <a:p>
            <a:pPr marL="285750" marR="0" lvl="0" indent="-285750" algn="l" rtl="0">
              <a:spcBef>
                <a:spcPts val="0"/>
              </a:spcBef>
              <a:spcAft>
                <a:spcPts val="0"/>
              </a:spcAft>
              <a:buClr>
                <a:srgbClr val="5A5A5C"/>
              </a:buClr>
              <a:buSzPts val="1600"/>
              <a:buFont typeface="Arial" panose="020B0604020202020204" pitchFamily="34" charset="0"/>
              <a:buChar char="•"/>
            </a:pPr>
            <a:r>
              <a:rPr lang="en-US" sz="1600" dirty="0" err="1">
                <a:solidFill>
                  <a:srgbClr val="5A5A5C"/>
                </a:solidFill>
                <a:latin typeface="Lato"/>
                <a:sym typeface="Lato"/>
              </a:rPr>
              <a:t>SkyX</a:t>
            </a:r>
            <a:r>
              <a:rPr lang="en-US" sz="1600" dirty="0">
                <a:solidFill>
                  <a:srgbClr val="5A5A5C"/>
                </a:solidFill>
                <a:latin typeface="Lato"/>
                <a:sym typeface="Lato"/>
              </a:rPr>
              <a:t> pilots to authorize flight plans and monitor systems remotely</a:t>
            </a:r>
            <a:endParaRPr lang="en-US" dirty="0">
              <a:solidFill>
                <a:srgbClr val="5A5A5C"/>
              </a:solidFill>
            </a:endParaRPr>
          </a:p>
        </p:txBody>
      </p:sp>
    </p:spTree>
    <p:extLst>
      <p:ext uri="{BB962C8B-B14F-4D97-AF65-F5344CB8AC3E}">
        <p14:creationId xmlns:p14="http://schemas.microsoft.com/office/powerpoint/2010/main" val="383741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REGULATORY RESOURCES (FAA)</a:t>
            </a:r>
          </a:p>
        </p:txBody>
      </p:sp>
      <p:sp>
        <p:nvSpPr>
          <p:cNvPr id="5" name="TextBox 4">
            <a:extLst>
              <a:ext uri="{FF2B5EF4-FFF2-40B4-BE49-F238E27FC236}">
                <a16:creationId xmlns:a16="http://schemas.microsoft.com/office/drawing/2014/main" id="{A8E13067-8413-4961-B5AF-D131FE10915D}"/>
              </a:ext>
            </a:extLst>
          </p:cNvPr>
          <p:cNvSpPr txBox="1"/>
          <p:nvPr/>
        </p:nvSpPr>
        <p:spPr>
          <a:xfrm>
            <a:off x="690664" y="1152144"/>
            <a:ext cx="974626"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Part 107</a:t>
            </a:r>
          </a:p>
        </p:txBody>
      </p:sp>
      <p:sp>
        <p:nvSpPr>
          <p:cNvPr id="6" name="TextBox 5">
            <a:extLst>
              <a:ext uri="{FF2B5EF4-FFF2-40B4-BE49-F238E27FC236}">
                <a16:creationId xmlns:a16="http://schemas.microsoft.com/office/drawing/2014/main" id="{667C33E6-1AAF-42C2-B026-0E2BC3018BD0}"/>
              </a:ext>
            </a:extLst>
          </p:cNvPr>
          <p:cNvSpPr txBox="1"/>
          <p:nvPr/>
        </p:nvSpPr>
        <p:spPr>
          <a:xfrm>
            <a:off x="690663" y="1487032"/>
            <a:ext cx="11098565" cy="1815882"/>
          </a:xfrm>
          <a:prstGeom prst="rect">
            <a:avLst/>
          </a:prstGeom>
          <a:noFill/>
        </p:spPr>
        <p:txBody>
          <a:bodyPr wrap="square" rtlCol="0" anchor="t">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b="0" kern="1200" dirty="0">
                <a:solidFill>
                  <a:srgbClr val="5A5A5C"/>
                </a:solidFill>
                <a:effectLst/>
                <a:latin typeface="Lato" panose="020F0502020204030203" pitchFamily="34" charset="77"/>
                <a:ea typeface="+mn-ea"/>
                <a:cs typeface="+mn-cs"/>
              </a:rPr>
              <a:t>Provides a broad range of permissions for small unmanned aerial systems (</a:t>
            </a:r>
            <a:r>
              <a:rPr lang="en-US" sz="1600" b="0" kern="1200" dirty="0" err="1">
                <a:solidFill>
                  <a:srgbClr val="5A5A5C"/>
                </a:solidFill>
                <a:effectLst/>
                <a:latin typeface="Lato" panose="020F0502020204030203" pitchFamily="34" charset="77"/>
                <a:ea typeface="+mn-ea"/>
                <a:cs typeface="+mn-cs"/>
              </a:rPr>
              <a:t>sUAS</a:t>
            </a:r>
            <a:r>
              <a:rPr lang="en-US" sz="1600" b="0" kern="1200" dirty="0">
                <a:solidFill>
                  <a:srgbClr val="5A5A5C"/>
                </a:solidFill>
                <a:effectLst/>
                <a:latin typeface="Lato" panose="020F0502020204030203" pitchFamily="34" charset="77"/>
                <a:ea typeface="+mn-ea"/>
                <a:cs typeface="+mn-cs"/>
              </a:rPr>
              <a:t>) flown within Visual Line of Sight (VLOS)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600" dirty="0">
                <a:solidFill>
                  <a:srgbClr val="5A5A5C"/>
                </a:solidFill>
                <a:latin typeface="Lato" panose="020F0502020204030203" pitchFamily="34" charset="77"/>
              </a:rPr>
              <a:t>Operational limitations include:</a:t>
            </a:r>
          </a:p>
          <a:p>
            <a:pPr marL="742950" lvl="1" indent="-285750">
              <a:buFont typeface="Arial" panose="020B0604020202020204" pitchFamily="34" charset="0"/>
              <a:buChar char="•"/>
            </a:pPr>
            <a:r>
              <a:rPr lang="en-US" sz="1600" b="0" kern="1200" dirty="0">
                <a:solidFill>
                  <a:srgbClr val="5A5A5C"/>
                </a:solidFill>
                <a:effectLst/>
                <a:latin typeface="Lato" panose="020F0502020204030203" pitchFamily="34" charset="77"/>
                <a:ea typeface="+mn-ea"/>
                <a:cs typeface="+mn-cs"/>
              </a:rPr>
              <a:t>Aircraft weight under 55 </a:t>
            </a:r>
            <a:r>
              <a:rPr lang="en-US" sz="1600" b="0" kern="1200" dirty="0" err="1">
                <a:solidFill>
                  <a:srgbClr val="5A5A5C"/>
                </a:solidFill>
                <a:effectLst/>
                <a:latin typeface="Lato" panose="020F0502020204030203" pitchFamily="34" charset="77"/>
                <a:ea typeface="+mn-ea"/>
                <a:cs typeface="+mn-cs"/>
              </a:rPr>
              <a:t>lbs</a:t>
            </a:r>
            <a:endParaRPr lang="en-US" sz="1600" dirty="0">
              <a:solidFill>
                <a:srgbClr val="5A5A5C"/>
              </a:solidFill>
              <a:latin typeface="Lato" panose="020F0502020204030203" pitchFamily="34" charset="77"/>
            </a:endParaRPr>
          </a:p>
          <a:p>
            <a:pPr marL="742950" lvl="1" indent="-285750">
              <a:buFont typeface="Arial" panose="020B0604020202020204" pitchFamily="34" charset="0"/>
              <a:buChar char="•"/>
            </a:pPr>
            <a:r>
              <a:rPr lang="en-US" sz="1600" dirty="0">
                <a:solidFill>
                  <a:srgbClr val="5A5A5C"/>
                </a:solidFill>
                <a:latin typeface="Lato" panose="020F0502020204030203" pitchFamily="34" charset="77"/>
              </a:rPr>
              <a:t>Daylight operations </a:t>
            </a:r>
          </a:p>
          <a:p>
            <a:pPr marL="742950" lvl="1" indent="-285750">
              <a:buFont typeface="Arial" panose="020B0604020202020204" pitchFamily="34" charset="0"/>
              <a:buChar char="•"/>
            </a:pPr>
            <a:r>
              <a:rPr lang="en-US" sz="1600" b="0" kern="1200" dirty="0">
                <a:solidFill>
                  <a:srgbClr val="5A5A5C"/>
                </a:solidFill>
                <a:effectLst/>
                <a:latin typeface="Lato" panose="020F0502020204030203" pitchFamily="34" charset="77"/>
                <a:ea typeface="+mn-ea"/>
                <a:cs typeface="+mn-cs"/>
              </a:rPr>
              <a:t>No flights over people </a:t>
            </a:r>
          </a:p>
          <a:p>
            <a:pPr marL="742950" lvl="1" indent="-285750">
              <a:buFont typeface="Arial" panose="020B0604020202020204" pitchFamily="34" charset="0"/>
              <a:buChar char="•"/>
            </a:pPr>
            <a:r>
              <a:rPr lang="en-US" sz="1600" dirty="0">
                <a:solidFill>
                  <a:srgbClr val="5A5A5C"/>
                </a:solidFill>
                <a:latin typeface="Lato" panose="020F0502020204030203" pitchFamily="34" charset="77"/>
              </a:rPr>
              <a:t>400 AGL ceiling</a:t>
            </a:r>
          </a:p>
          <a:p>
            <a:pPr marL="742950" lvl="1" indent="-285750">
              <a:buFont typeface="Arial" panose="020B0604020202020204" pitchFamily="34" charset="0"/>
              <a:buChar char="•"/>
            </a:pPr>
            <a:endParaRPr lang="en-US" sz="1600" dirty="0">
              <a:solidFill>
                <a:srgbClr val="5A5A5C"/>
              </a:solidFill>
              <a:latin typeface="Lato" panose="020F0502020204030203" pitchFamily="34" charset="77"/>
            </a:endParaRPr>
          </a:p>
        </p:txBody>
      </p:sp>
      <p:sp>
        <p:nvSpPr>
          <p:cNvPr id="7" name="TextBox 6">
            <a:extLst>
              <a:ext uri="{FF2B5EF4-FFF2-40B4-BE49-F238E27FC236}">
                <a16:creationId xmlns:a16="http://schemas.microsoft.com/office/drawing/2014/main" id="{4D592C08-B37B-4D56-B3B9-38FEFE8D167E}"/>
              </a:ext>
            </a:extLst>
          </p:cNvPr>
          <p:cNvSpPr txBox="1"/>
          <p:nvPr/>
        </p:nvSpPr>
        <p:spPr>
          <a:xfrm>
            <a:off x="690664" y="3260734"/>
            <a:ext cx="1770613"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Part 107 Waivers</a:t>
            </a:r>
          </a:p>
        </p:txBody>
      </p:sp>
      <p:sp>
        <p:nvSpPr>
          <p:cNvPr id="9" name="TextBox 8">
            <a:extLst>
              <a:ext uri="{FF2B5EF4-FFF2-40B4-BE49-F238E27FC236}">
                <a16:creationId xmlns:a16="http://schemas.microsoft.com/office/drawing/2014/main" id="{E33A948A-E00D-49F7-B992-409F30F0A8F6}"/>
              </a:ext>
            </a:extLst>
          </p:cNvPr>
          <p:cNvSpPr txBox="1"/>
          <p:nvPr/>
        </p:nvSpPr>
        <p:spPr>
          <a:xfrm>
            <a:off x="690662" y="3824210"/>
            <a:ext cx="11098565" cy="2062103"/>
          </a:xfrm>
          <a:prstGeom prst="rect">
            <a:avLst/>
          </a:prstGeom>
          <a:noFill/>
        </p:spPr>
        <p:txBody>
          <a:bodyPr wrap="square" rtlCol="0" anchor="t">
            <a:spAutoFit/>
          </a:bodyPr>
          <a:lstStyle/>
          <a:p>
            <a:pPr marL="285750" indent="-285750">
              <a:buFont typeface="Arial" panose="020B0604020202020204" pitchFamily="34" charset="0"/>
              <a:buChar char="•"/>
            </a:pPr>
            <a:r>
              <a:rPr lang="en-US" sz="1600" dirty="0">
                <a:solidFill>
                  <a:srgbClr val="5A5A5C"/>
                </a:solidFill>
                <a:latin typeface="Lato" panose="020F0502020204030203" pitchFamily="34" charset="77"/>
              </a:rPr>
              <a:t>Official approval for operations outside specific aspects of the regulations</a:t>
            </a:r>
          </a:p>
          <a:p>
            <a:pPr marL="285750" indent="-285750">
              <a:buFont typeface="Arial" panose="020B0604020202020204" pitchFamily="34" charset="0"/>
              <a:buChar char="•"/>
            </a:pPr>
            <a:r>
              <a:rPr lang="en-US" sz="1600" dirty="0">
                <a:solidFill>
                  <a:srgbClr val="5A5A5C"/>
                </a:solidFill>
                <a:latin typeface="Lato" panose="020F0502020204030203" pitchFamily="34" charset="77"/>
              </a:rPr>
              <a:t>Operators must demonstrate that they have adequate risk mitigation strategies in place</a:t>
            </a:r>
          </a:p>
          <a:p>
            <a:pPr marL="285750" indent="-285750">
              <a:buFont typeface="Arial" panose="020B0604020202020204" pitchFamily="34" charset="0"/>
              <a:buChar char="•"/>
            </a:pPr>
            <a:r>
              <a:rPr lang="en-US" sz="1600" dirty="0">
                <a:solidFill>
                  <a:srgbClr val="5A5A5C"/>
                </a:solidFill>
                <a:latin typeface="Lato" panose="020F0502020204030203" pitchFamily="34" charset="77"/>
              </a:rPr>
              <a:t>Common waivers:</a:t>
            </a:r>
          </a:p>
          <a:p>
            <a:pPr marL="742950" lvl="1" indent="-285750">
              <a:buFont typeface="Arial" panose="020B0604020202020204" pitchFamily="34" charset="0"/>
              <a:buChar char="•"/>
            </a:pPr>
            <a:r>
              <a:rPr lang="en-US" sz="1600" dirty="0">
                <a:solidFill>
                  <a:srgbClr val="5A5A5C"/>
                </a:solidFill>
                <a:latin typeface="Lato" panose="020F0502020204030203" pitchFamily="34" charset="77"/>
              </a:rPr>
              <a:t>Fly a UAS beyond the ability to clearly see it (107.31 – VLOS Operations) </a:t>
            </a:r>
          </a:p>
          <a:p>
            <a:pPr marL="742950" lvl="1" indent="-285750">
              <a:buFont typeface="Arial" panose="020B0604020202020204" pitchFamily="34" charset="0"/>
              <a:buChar char="•"/>
            </a:pPr>
            <a:r>
              <a:rPr lang="en-US" sz="1600" dirty="0">
                <a:solidFill>
                  <a:srgbClr val="5A5A5C"/>
                </a:solidFill>
                <a:latin typeface="Lato" panose="020F0502020204030203" pitchFamily="34" charset="77"/>
              </a:rPr>
              <a:t>Fly a UAS at night (107.29 – Daylight Operations)</a:t>
            </a:r>
          </a:p>
          <a:p>
            <a:pPr marL="742950" lvl="1" indent="-285750">
              <a:buFont typeface="Arial" panose="020B0604020202020204" pitchFamily="34" charset="0"/>
              <a:buChar char="•"/>
            </a:pPr>
            <a:r>
              <a:rPr lang="en-US" sz="1600" dirty="0">
                <a:solidFill>
                  <a:srgbClr val="5A5A5C"/>
                </a:solidFill>
                <a:latin typeface="Lato" panose="020F0502020204030203" pitchFamily="34" charset="77"/>
              </a:rPr>
              <a:t>Use a visual observer without following all requirements (107.33 – Visual Observer)</a:t>
            </a:r>
          </a:p>
          <a:p>
            <a:pPr marL="742950" lvl="1" indent="-285750">
              <a:buFont typeface="Arial" panose="020B0604020202020204" pitchFamily="34" charset="0"/>
              <a:buChar char="•"/>
            </a:pPr>
            <a:r>
              <a:rPr lang="en-US" sz="1600" dirty="0">
                <a:solidFill>
                  <a:srgbClr val="5A5A5C"/>
                </a:solidFill>
                <a:latin typeface="Lato" panose="020F0502020204030203" pitchFamily="34" charset="77"/>
              </a:rPr>
              <a:t>Fly a UAS over people (107.39 – Operation Over People)</a:t>
            </a:r>
          </a:p>
          <a:p>
            <a:pPr marL="742950" lvl="1" indent="-285750">
              <a:buFont typeface="Arial" panose="020B0604020202020204" pitchFamily="34" charset="0"/>
              <a:buChar char="•"/>
            </a:pPr>
            <a:endParaRPr lang="en-US" sz="1600" dirty="0">
              <a:solidFill>
                <a:srgbClr val="5A5A5C"/>
              </a:solidFill>
              <a:latin typeface="Lato" panose="020F0502020204030203" pitchFamily="34" charset="77"/>
            </a:endParaRPr>
          </a:p>
        </p:txBody>
      </p:sp>
    </p:spTree>
    <p:extLst>
      <p:ext uri="{BB962C8B-B14F-4D97-AF65-F5344CB8AC3E}">
        <p14:creationId xmlns:p14="http://schemas.microsoft.com/office/powerpoint/2010/main" val="97876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REGULATORY RESOURCES (FAA)</a:t>
            </a:r>
          </a:p>
        </p:txBody>
      </p:sp>
      <p:sp>
        <p:nvSpPr>
          <p:cNvPr id="7" name="TextBox 6">
            <a:extLst>
              <a:ext uri="{FF2B5EF4-FFF2-40B4-BE49-F238E27FC236}">
                <a16:creationId xmlns:a16="http://schemas.microsoft.com/office/drawing/2014/main" id="{4D592C08-B37B-4D56-B3B9-38FEFE8D167E}"/>
              </a:ext>
            </a:extLst>
          </p:cNvPr>
          <p:cNvSpPr txBox="1"/>
          <p:nvPr/>
        </p:nvSpPr>
        <p:spPr>
          <a:xfrm>
            <a:off x="690664" y="1251877"/>
            <a:ext cx="1132041"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1" kern="1200" dirty="0">
                <a:solidFill>
                  <a:srgbClr val="F9BF10"/>
                </a:solidFill>
                <a:effectLst/>
                <a:latin typeface="Lato" panose="020F0502020204030203" pitchFamily="34" charset="77"/>
                <a:ea typeface="+mn-ea"/>
                <a:cs typeface="+mn-cs"/>
              </a:rPr>
              <a:t>Resources</a:t>
            </a:r>
          </a:p>
        </p:txBody>
      </p:sp>
      <p:sp>
        <p:nvSpPr>
          <p:cNvPr id="8" name="TextBox 7">
            <a:extLst>
              <a:ext uri="{FF2B5EF4-FFF2-40B4-BE49-F238E27FC236}">
                <a16:creationId xmlns:a16="http://schemas.microsoft.com/office/drawing/2014/main" id="{85E76D4D-127F-489C-8E5B-E60F0803A5F5}"/>
              </a:ext>
            </a:extLst>
          </p:cNvPr>
          <p:cNvSpPr txBox="1"/>
          <p:nvPr/>
        </p:nvSpPr>
        <p:spPr>
          <a:xfrm>
            <a:off x="690664" y="1421154"/>
            <a:ext cx="6922985" cy="4770537"/>
          </a:xfrm>
          <a:prstGeom prst="rect">
            <a:avLst/>
          </a:prstGeom>
          <a:noFill/>
        </p:spPr>
        <p:txBody>
          <a:bodyPr wrap="none" rtlCol="0" anchor="t">
            <a:spAutoFit/>
          </a:bodyPr>
          <a:lstStyle/>
          <a:p>
            <a:pPr fontAlgn="base"/>
            <a:endParaRPr lang="en-CA" sz="1600" dirty="0">
              <a:latin typeface="Lato" panose="020F0502020204030203" pitchFamily="34" charset="0"/>
            </a:endParaRPr>
          </a:p>
          <a:p>
            <a:pPr fontAlgn="base"/>
            <a:r>
              <a:rPr lang="en-CA" sz="1600" dirty="0">
                <a:latin typeface="Lato" panose="020F0502020204030203" pitchFamily="34" charset="0"/>
              </a:rPr>
              <a:t>FAA Part 107 summary (Operational Limitations and Remote PIC)</a:t>
            </a:r>
          </a:p>
          <a:p>
            <a:pPr marL="742950" lvl="1" indent="-285750" fontAlgn="base">
              <a:buFont typeface="Arial" panose="020B0604020202020204" pitchFamily="34" charset="0"/>
              <a:buChar char="•"/>
            </a:pPr>
            <a:r>
              <a:rPr lang="en-CA" sz="1600" dirty="0">
                <a:latin typeface="Lato" panose="020F0502020204030203" pitchFamily="34" charset="0"/>
              </a:rPr>
              <a:t> </a:t>
            </a:r>
            <a:r>
              <a:rPr lang="en-CA" sz="1600" u="sng" dirty="0">
                <a:latin typeface="Lato" panose="020F0502020204030203" pitchFamily="34" charset="0"/>
                <a:hlinkClick r:id="rId3"/>
              </a:rPr>
              <a:t>https://www.faa.gov/uas/media/part_107_summary.pdf</a:t>
            </a:r>
            <a:endParaRPr lang="en-CA" sz="1600" u="sng" dirty="0">
              <a:latin typeface="Lato" panose="020F0502020204030203" pitchFamily="34" charset="0"/>
            </a:endParaRPr>
          </a:p>
          <a:p>
            <a:pPr lvl="1" fontAlgn="base"/>
            <a:endParaRPr lang="en-CA" sz="1600" u="sng" dirty="0">
              <a:latin typeface="Lato" panose="020F0502020204030203" pitchFamily="34" charset="0"/>
            </a:endParaRPr>
          </a:p>
          <a:p>
            <a:pPr fontAlgn="base"/>
            <a:r>
              <a:rPr lang="en-CA" sz="1600" dirty="0">
                <a:latin typeface="Lato" panose="020F0502020204030203" pitchFamily="34" charset="0"/>
              </a:rPr>
              <a:t>Part 107 Waivers</a:t>
            </a:r>
          </a:p>
          <a:p>
            <a:pPr marL="742950" lvl="1" indent="-285750" fontAlgn="base">
              <a:buFont typeface="Arial" panose="020B0604020202020204" pitchFamily="34" charset="0"/>
              <a:buChar char="•"/>
            </a:pPr>
            <a:r>
              <a:rPr lang="en-CA" sz="1600" u="sng" dirty="0">
                <a:latin typeface="Lato" panose="020F0502020204030203" pitchFamily="34" charset="0"/>
                <a:hlinkClick r:id="rId4"/>
              </a:rPr>
              <a:t>https://www.faa.gov/uas/commercial_operators/part_107_waivers/</a:t>
            </a:r>
            <a:endParaRPr lang="en-CA" sz="1600" dirty="0">
              <a:latin typeface="Lato" panose="020F0502020204030203" pitchFamily="34" charset="0"/>
            </a:endParaRPr>
          </a:p>
          <a:p>
            <a:pPr lvl="1" fontAlgn="base"/>
            <a:endParaRPr lang="en-CA" sz="1600" u="sng" dirty="0">
              <a:latin typeface="Lato" panose="020F0502020204030203" pitchFamily="34" charset="0"/>
            </a:endParaRPr>
          </a:p>
          <a:p>
            <a:pPr fontAlgn="base"/>
            <a:r>
              <a:rPr lang="en-CA" sz="1600" dirty="0">
                <a:latin typeface="Lato" panose="020F0502020204030203" pitchFamily="34" charset="0"/>
              </a:rPr>
              <a:t>LAANC and authorizations </a:t>
            </a:r>
          </a:p>
          <a:p>
            <a:pPr marL="742950" lvl="1" indent="-285750" fontAlgn="base">
              <a:buFont typeface="Arial" panose="020B0604020202020204" pitchFamily="34" charset="0"/>
              <a:buChar char="•"/>
            </a:pPr>
            <a:r>
              <a:rPr lang="en-CA" sz="1600" u="sng" dirty="0">
                <a:latin typeface="Lato" panose="020F0502020204030203" pitchFamily="34" charset="0"/>
                <a:hlinkClick r:id="rId5"/>
              </a:rPr>
              <a:t>https://www.faa.gov/uas/commercial_operators/part_107/</a:t>
            </a:r>
            <a:endParaRPr lang="en-CA" sz="1600" dirty="0">
              <a:latin typeface="Lato" panose="020F0502020204030203" pitchFamily="34" charset="0"/>
            </a:endParaRPr>
          </a:p>
          <a:p>
            <a:pPr marL="742950" lvl="1" indent="-285750" fontAlgn="base">
              <a:buFont typeface="Arial" panose="020B0604020202020204" pitchFamily="34" charset="0"/>
              <a:buChar char="•"/>
            </a:pPr>
            <a:r>
              <a:rPr lang="en-CA" sz="1600" u="sng" dirty="0">
                <a:latin typeface="Lato" panose="020F0502020204030203" pitchFamily="34" charset="0"/>
                <a:hlinkClick r:id="rId6"/>
              </a:rPr>
              <a:t>https://www.faa.gov/uas/programs_partnerships/data_exchange/</a:t>
            </a:r>
            <a:endParaRPr lang="en-CA" sz="1600" u="sng" dirty="0">
              <a:latin typeface="Lato" panose="020F0502020204030203" pitchFamily="34" charset="0"/>
            </a:endParaRPr>
          </a:p>
          <a:p>
            <a:pPr lvl="1" fontAlgn="base"/>
            <a:endParaRPr lang="en-CA" sz="1600" dirty="0">
              <a:latin typeface="Lato" panose="020F0502020204030203" pitchFamily="34" charset="0"/>
            </a:endParaRPr>
          </a:p>
          <a:p>
            <a:pPr fontAlgn="base"/>
            <a:r>
              <a:rPr lang="en-CA" sz="1600" dirty="0">
                <a:latin typeface="Lato" panose="020F0502020204030203" pitchFamily="34" charset="0"/>
              </a:rPr>
              <a:t>FAA Drone Zone</a:t>
            </a:r>
          </a:p>
          <a:p>
            <a:pPr marL="742950" lvl="1" indent="-285750" fontAlgn="base">
              <a:buFont typeface="Arial" panose="020B0604020202020204" pitchFamily="34" charset="0"/>
              <a:buChar char="•"/>
            </a:pPr>
            <a:r>
              <a:rPr lang="en-CA" sz="1600" u="sng" dirty="0">
                <a:latin typeface="Lato" panose="020F0502020204030203" pitchFamily="34" charset="0"/>
                <a:hlinkClick r:id="rId7"/>
              </a:rPr>
              <a:t>https://faadronezone.faa.gov/#/</a:t>
            </a:r>
            <a:r>
              <a:rPr lang="en-CA" sz="1600" dirty="0">
                <a:latin typeface="Lato" panose="020F0502020204030203" pitchFamily="34" charset="0"/>
              </a:rPr>
              <a:t> </a:t>
            </a:r>
          </a:p>
          <a:p>
            <a:pPr lvl="1" fontAlgn="base"/>
            <a:endParaRPr lang="en-CA" sz="1600" dirty="0">
              <a:latin typeface="Lato" panose="020F0502020204030203" pitchFamily="34" charset="0"/>
            </a:endParaRPr>
          </a:p>
          <a:p>
            <a:pPr fontAlgn="base"/>
            <a:r>
              <a:rPr lang="en-CA" sz="1600" dirty="0">
                <a:latin typeface="Lato" panose="020F0502020204030203" pitchFamily="34" charset="0"/>
              </a:rPr>
              <a:t>BVLOS Waivers </a:t>
            </a:r>
          </a:p>
          <a:p>
            <a:pPr marL="742950" lvl="1" indent="-285750" fontAlgn="base">
              <a:buFont typeface="Arial" panose="020B0604020202020204" pitchFamily="34" charset="0"/>
              <a:buChar char="•"/>
            </a:pPr>
            <a:r>
              <a:rPr lang="en-CA" sz="1600" u="sng" dirty="0">
                <a:latin typeface="Lato" panose="020F0502020204030203" pitchFamily="34" charset="0"/>
                <a:hlinkClick r:id="rId8"/>
              </a:rPr>
              <a:t>BVLOS Waiver Presentation</a:t>
            </a:r>
            <a:endParaRPr lang="en-CA" sz="1600" u="sng" dirty="0">
              <a:latin typeface="Lato" panose="020F0502020204030203" pitchFamily="34" charset="0"/>
            </a:endParaRPr>
          </a:p>
          <a:p>
            <a:pPr marL="742950" lvl="1" indent="-285750" fontAlgn="base">
              <a:buFont typeface="Arial" panose="020B0604020202020204" pitchFamily="34" charset="0"/>
              <a:buChar char="•"/>
            </a:pPr>
            <a:r>
              <a:rPr lang="en-CA" sz="1600" u="sng" dirty="0">
                <a:latin typeface="Lato" panose="020F0502020204030203" pitchFamily="34" charset="0"/>
                <a:hlinkClick r:id="rId9"/>
              </a:rPr>
              <a:t>BVLOS Case Study</a:t>
            </a:r>
            <a:br>
              <a:rPr lang="en-CA" sz="1200" dirty="0"/>
            </a:br>
            <a:endParaRPr lang="en-CA" sz="1600" dirty="0">
              <a:latin typeface="Lato" panose="020F0502020204030203"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endParaRPr lang="en-US" sz="1600" dirty="0">
              <a:solidFill>
                <a:srgbClr val="5A5A5C"/>
              </a:solidFill>
              <a:latin typeface="Lato" panose="020F0502020204030203" pitchFamily="34" charset="77"/>
            </a:endParaRPr>
          </a:p>
        </p:txBody>
      </p:sp>
    </p:spTree>
    <p:extLst>
      <p:ext uri="{BB962C8B-B14F-4D97-AF65-F5344CB8AC3E}">
        <p14:creationId xmlns:p14="http://schemas.microsoft.com/office/powerpoint/2010/main" val="176568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86A5-3B2E-C149-9712-75698DFF7ADA}"/>
              </a:ext>
            </a:extLst>
          </p:cNvPr>
          <p:cNvSpPr>
            <a:spLocks noGrp="1"/>
          </p:cNvSpPr>
          <p:nvPr>
            <p:ph type="title"/>
          </p:nvPr>
        </p:nvSpPr>
        <p:spPr>
          <a:xfrm>
            <a:off x="690664" y="1843790"/>
            <a:ext cx="10663136" cy="2380738"/>
          </a:xfrm>
        </p:spPr>
        <p:txBody>
          <a:bodyPr>
            <a:normAutofit fontScale="90000"/>
          </a:bodyPr>
          <a:lstStyle/>
          <a:p>
            <a:r>
              <a:rPr lang="en-US" b="1" dirty="0">
                <a:latin typeface="OscineW04-Light" panose="020B0406040202020204" pitchFamily="34" charset="0"/>
              </a:rPr>
              <a:t>Questions?</a:t>
            </a:r>
            <a:br>
              <a:rPr lang="en-US" dirty="0">
                <a:latin typeface="OscineW04-Light" panose="020B0406040202020204" pitchFamily="34" charset="0"/>
              </a:rPr>
            </a:br>
            <a:br>
              <a:rPr lang="en-US" dirty="0">
                <a:latin typeface="OscineW04-Light" panose="020B0406040202020204" pitchFamily="34" charset="0"/>
              </a:rPr>
            </a:br>
            <a:r>
              <a:rPr lang="en-US" dirty="0">
                <a:latin typeface="OscineW04-Light" panose="020B0406040202020204" pitchFamily="34" charset="0"/>
              </a:rPr>
              <a:t>William Bolton</a:t>
            </a:r>
            <a:br>
              <a:rPr lang="en-US" dirty="0">
                <a:latin typeface="OscineW04-Light" panose="020B0406040202020204" pitchFamily="34" charset="0"/>
              </a:rPr>
            </a:br>
            <a:r>
              <a:rPr lang="en-US" dirty="0">
                <a:latin typeface="OscineW04-Light" panose="020B0406040202020204" pitchFamily="34" charset="0"/>
              </a:rPr>
              <a:t>Senior Trainer </a:t>
            </a:r>
            <a:br>
              <a:rPr lang="en-US" dirty="0">
                <a:latin typeface="OscineW04-Light" panose="020B0406040202020204" pitchFamily="34" charset="0"/>
              </a:rPr>
            </a:br>
            <a:r>
              <a:rPr lang="en-US" b="1" dirty="0">
                <a:solidFill>
                  <a:srgbClr val="F9BF10"/>
                </a:solidFill>
                <a:latin typeface="OscineW04-Light" panose="020B0406040202020204" pitchFamily="34" charset="0"/>
              </a:rPr>
              <a:t>Advanced Tactical Training Search &amp; Rescue</a:t>
            </a:r>
            <a:br>
              <a:rPr lang="en-US" b="1" dirty="0">
                <a:latin typeface="OscineW04-Light" panose="020B0406040202020204" pitchFamily="34" charset="0"/>
              </a:rPr>
            </a:br>
            <a:r>
              <a:rPr lang="en-US" dirty="0" err="1">
                <a:latin typeface="OscineW04-Light" panose="020B0406040202020204" pitchFamily="34" charset="0"/>
              </a:rPr>
              <a:t>wbolton@attsar.ca</a:t>
            </a:r>
            <a:endParaRPr lang="en-US" dirty="0">
              <a:latin typeface="OscineW04-Light" panose="020B0406040202020204" pitchFamily="34" charset="0"/>
            </a:endParaRPr>
          </a:p>
        </p:txBody>
      </p:sp>
    </p:spTree>
    <p:extLst>
      <p:ext uri="{BB962C8B-B14F-4D97-AF65-F5344CB8AC3E}">
        <p14:creationId xmlns:p14="http://schemas.microsoft.com/office/powerpoint/2010/main" val="232860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tanding on a lush green field&#10;&#10;Description automatically generated">
            <a:extLst>
              <a:ext uri="{FF2B5EF4-FFF2-40B4-BE49-F238E27FC236}">
                <a16:creationId xmlns:a16="http://schemas.microsoft.com/office/drawing/2014/main" id="{6382B601-6A2D-4000-8F68-4778050BE7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 y="-2160506"/>
            <a:ext cx="12192000" cy="5926667"/>
          </a:xfrm>
          <a:prstGeom prst="rect">
            <a:avLst/>
          </a:prstGeom>
        </p:spPr>
      </p:pic>
      <p:sp>
        <p:nvSpPr>
          <p:cNvPr id="2" name="Rectangle 1"/>
          <p:cNvSpPr/>
          <p:nvPr/>
        </p:nvSpPr>
        <p:spPr>
          <a:xfrm>
            <a:off x="397" y="3432607"/>
            <a:ext cx="12191207" cy="3425394"/>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sp>
        <p:nvSpPr>
          <p:cNvPr id="3" name="Freeform 53"/>
          <p:cNvSpPr>
            <a:spLocks noChangeArrowheads="1"/>
          </p:cNvSpPr>
          <p:nvPr/>
        </p:nvSpPr>
        <p:spPr bwMode="auto">
          <a:xfrm>
            <a:off x="2031405"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6"/>
          </a:solidFill>
          <a:ln>
            <a:noFill/>
          </a:ln>
          <a:effectLst/>
        </p:spPr>
        <p:txBody>
          <a:bodyPr wrap="none" anchor="ctr"/>
          <a:lstStyle/>
          <a:p>
            <a:endParaRPr lang="en-US" sz="900">
              <a:latin typeface="+mj-lt"/>
            </a:endParaRPr>
          </a:p>
        </p:txBody>
      </p:sp>
      <p:sp>
        <p:nvSpPr>
          <p:cNvPr id="4" name="Freeform 54"/>
          <p:cNvSpPr>
            <a:spLocks noChangeArrowheads="1"/>
          </p:cNvSpPr>
          <p:nvPr/>
        </p:nvSpPr>
        <p:spPr bwMode="auto">
          <a:xfrm>
            <a:off x="4243710"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6">
              <a:lumMod val="50000"/>
            </a:schemeClr>
          </a:solidFill>
          <a:ln>
            <a:noFill/>
          </a:ln>
          <a:effectLst/>
        </p:spPr>
        <p:txBody>
          <a:bodyPr wrap="none" anchor="ctr"/>
          <a:lstStyle/>
          <a:p>
            <a:endParaRPr lang="en-US" sz="900">
              <a:latin typeface="+mj-lt"/>
            </a:endParaRPr>
          </a:p>
        </p:txBody>
      </p:sp>
      <p:sp>
        <p:nvSpPr>
          <p:cNvPr id="5" name="Freeform 53"/>
          <p:cNvSpPr>
            <a:spLocks noChangeArrowheads="1"/>
          </p:cNvSpPr>
          <p:nvPr/>
        </p:nvSpPr>
        <p:spPr bwMode="auto">
          <a:xfrm>
            <a:off x="4800002"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2">
              <a:lumMod val="50000"/>
            </a:schemeClr>
          </a:solidFill>
          <a:ln>
            <a:noFill/>
          </a:ln>
          <a:effectLst/>
        </p:spPr>
        <p:txBody>
          <a:bodyPr wrap="none" anchor="ctr"/>
          <a:lstStyle/>
          <a:p>
            <a:endParaRPr lang="en-US" sz="900">
              <a:solidFill>
                <a:srgbClr val="E2E2E2"/>
              </a:solidFill>
              <a:latin typeface="+mj-lt"/>
            </a:endParaRPr>
          </a:p>
        </p:txBody>
      </p:sp>
      <p:sp>
        <p:nvSpPr>
          <p:cNvPr id="6" name="Freeform 54"/>
          <p:cNvSpPr>
            <a:spLocks noChangeArrowheads="1"/>
          </p:cNvSpPr>
          <p:nvPr/>
        </p:nvSpPr>
        <p:spPr bwMode="auto">
          <a:xfrm>
            <a:off x="7012307"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5A5A5C"/>
          </a:solidFill>
          <a:ln>
            <a:noFill/>
          </a:ln>
          <a:effectLst/>
        </p:spPr>
        <p:txBody>
          <a:bodyPr wrap="none" anchor="ctr"/>
          <a:lstStyle/>
          <a:p>
            <a:endParaRPr lang="en-US" sz="900">
              <a:latin typeface="+mj-lt"/>
            </a:endParaRPr>
          </a:p>
        </p:txBody>
      </p:sp>
      <p:sp>
        <p:nvSpPr>
          <p:cNvPr id="7" name="Freeform 53"/>
          <p:cNvSpPr>
            <a:spLocks noChangeArrowheads="1"/>
          </p:cNvSpPr>
          <p:nvPr/>
        </p:nvSpPr>
        <p:spPr bwMode="auto">
          <a:xfrm>
            <a:off x="7568599"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2">
              <a:lumMod val="50000"/>
            </a:schemeClr>
          </a:solidFill>
          <a:ln>
            <a:noFill/>
          </a:ln>
          <a:effectLst/>
        </p:spPr>
        <p:txBody>
          <a:bodyPr wrap="none" anchor="ctr"/>
          <a:lstStyle/>
          <a:p>
            <a:endParaRPr lang="en-US" sz="900">
              <a:latin typeface="+mj-lt"/>
            </a:endParaRPr>
          </a:p>
        </p:txBody>
      </p:sp>
      <p:sp>
        <p:nvSpPr>
          <p:cNvPr id="8" name="Freeform 54"/>
          <p:cNvSpPr>
            <a:spLocks noChangeArrowheads="1"/>
          </p:cNvSpPr>
          <p:nvPr/>
        </p:nvSpPr>
        <p:spPr bwMode="auto">
          <a:xfrm>
            <a:off x="9780904"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5A5A5C"/>
          </a:solidFill>
          <a:ln>
            <a:noFill/>
          </a:ln>
          <a:effectLst/>
        </p:spPr>
        <p:txBody>
          <a:bodyPr wrap="none" anchor="ctr"/>
          <a:lstStyle/>
          <a:p>
            <a:endParaRPr lang="en-US" sz="900">
              <a:latin typeface="+mj-lt"/>
            </a:endParaRPr>
          </a:p>
        </p:txBody>
      </p:sp>
      <p:sp>
        <p:nvSpPr>
          <p:cNvPr id="12" name="TextBox 11"/>
          <p:cNvSpPr txBox="1"/>
          <p:nvPr/>
        </p:nvSpPr>
        <p:spPr bwMode="auto">
          <a:xfrm>
            <a:off x="2561033"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01</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13" name="TextBox 12"/>
          <p:cNvSpPr txBox="1"/>
          <p:nvPr/>
        </p:nvSpPr>
        <p:spPr>
          <a:xfrm flipH="1">
            <a:off x="2282530" y="4302008"/>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77"/>
              </a:rPr>
              <a:t>Current Ecosystem</a:t>
            </a:r>
          </a:p>
        </p:txBody>
      </p:sp>
      <p:sp>
        <p:nvSpPr>
          <p:cNvPr id="15" name="TextBox 14"/>
          <p:cNvSpPr txBox="1"/>
          <p:nvPr/>
        </p:nvSpPr>
        <p:spPr bwMode="auto">
          <a:xfrm>
            <a:off x="5332161"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02</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16" name="TextBox 15"/>
          <p:cNvSpPr txBox="1"/>
          <p:nvPr/>
        </p:nvSpPr>
        <p:spPr>
          <a:xfrm flipH="1">
            <a:off x="5051126" y="4303524"/>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0"/>
              </a:rPr>
              <a:t>Unmanned</a:t>
            </a:r>
            <a:r>
              <a:rPr lang="en-US" b="1" dirty="0">
                <a:solidFill>
                  <a:schemeClr val="bg1"/>
                </a:solidFill>
              </a:rPr>
              <a:t> </a:t>
            </a:r>
            <a:r>
              <a:rPr lang="en-US" b="1" dirty="0">
                <a:solidFill>
                  <a:schemeClr val="bg1"/>
                </a:solidFill>
                <a:latin typeface="Lato" panose="020F0502020204030203" pitchFamily="34" charset="0"/>
              </a:rPr>
              <a:t>Systems</a:t>
            </a:r>
          </a:p>
        </p:txBody>
      </p:sp>
      <p:sp>
        <p:nvSpPr>
          <p:cNvPr id="18" name="TextBox 17"/>
          <p:cNvSpPr txBox="1"/>
          <p:nvPr/>
        </p:nvSpPr>
        <p:spPr bwMode="auto">
          <a:xfrm>
            <a:off x="8100758"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03</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19" name="TextBox 18"/>
          <p:cNvSpPr txBox="1"/>
          <p:nvPr/>
        </p:nvSpPr>
        <p:spPr>
          <a:xfrm flipH="1">
            <a:off x="7819722" y="4304036"/>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0"/>
              </a:rPr>
              <a:t>Use Cases and </a:t>
            </a:r>
            <a:r>
              <a:rPr lang="en-US" b="1" dirty="0" err="1">
                <a:solidFill>
                  <a:schemeClr val="bg1"/>
                </a:solidFill>
                <a:latin typeface="Lato" panose="020F0502020204030203" pitchFamily="34" charset="0"/>
              </a:rPr>
              <a:t>ConOps</a:t>
            </a:r>
            <a:endParaRPr lang="en-US" b="1" dirty="0">
              <a:solidFill>
                <a:schemeClr val="bg1"/>
              </a:solidFill>
              <a:latin typeface="Lato" panose="020F0502020204030203" pitchFamily="34" charset="0"/>
            </a:endParaRPr>
          </a:p>
        </p:txBody>
      </p:sp>
      <p:sp>
        <p:nvSpPr>
          <p:cNvPr id="33" name="Shape 2545"/>
          <p:cNvSpPr/>
          <p:nvPr/>
        </p:nvSpPr>
        <p:spPr>
          <a:xfrm>
            <a:off x="2853826" y="2094695"/>
            <a:ext cx="567464" cy="5674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Shape 2617"/>
          <p:cNvSpPr/>
          <p:nvPr/>
        </p:nvSpPr>
        <p:spPr>
          <a:xfrm>
            <a:off x="8352381" y="2115833"/>
            <a:ext cx="644739" cy="527571"/>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Title 1">
            <a:extLst>
              <a:ext uri="{FF2B5EF4-FFF2-40B4-BE49-F238E27FC236}">
                <a16:creationId xmlns:a16="http://schemas.microsoft.com/office/drawing/2014/main" id="{7DE17A54-FD6E-934E-90E8-39296524FE10}"/>
              </a:ext>
            </a:extLst>
          </p:cNvPr>
          <p:cNvSpPr txBox="1">
            <a:spLocks/>
          </p:cNvSpPr>
          <p:nvPr/>
        </p:nvSpPr>
        <p:spPr>
          <a:xfrm>
            <a:off x="764432" y="372999"/>
            <a:ext cx="10663136" cy="859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CA" sz="4400" b="0" i="0" kern="1200">
                <a:solidFill>
                  <a:srgbClr val="2F3A46"/>
                </a:solidFill>
                <a:effectLst/>
                <a:latin typeface="Oscine Light" panose="020B0406040202020204" pitchFamily="34" charset="0"/>
                <a:ea typeface="+mj-ea"/>
                <a:cs typeface="Oscine Light" panose="020B0406040202020204" pitchFamily="34" charset="0"/>
              </a:defRPr>
            </a:lvl1pPr>
          </a:lstStyle>
          <a:p>
            <a:r>
              <a:rPr lang="en-US" dirty="0">
                <a:solidFill>
                  <a:schemeClr val="bg1"/>
                </a:solidFill>
                <a:latin typeface="OscineW04-Light" panose="020B0406040202020204" pitchFamily="34" charset="0"/>
              </a:rPr>
              <a:t>AGENDA</a:t>
            </a:r>
          </a:p>
        </p:txBody>
      </p:sp>
      <p:pic>
        <p:nvPicPr>
          <p:cNvPr id="9" name="Picture 8">
            <a:extLst>
              <a:ext uri="{FF2B5EF4-FFF2-40B4-BE49-F238E27FC236}">
                <a16:creationId xmlns:a16="http://schemas.microsoft.com/office/drawing/2014/main" id="{23737F81-EB35-B746-90B3-8FA85E8C0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736" y="2037698"/>
            <a:ext cx="1264835" cy="615553"/>
          </a:xfrm>
          <a:prstGeom prst="rect">
            <a:avLst/>
          </a:prstGeom>
        </p:spPr>
      </p:pic>
    </p:spTree>
    <p:extLst>
      <p:ext uri="{BB962C8B-B14F-4D97-AF65-F5344CB8AC3E}">
        <p14:creationId xmlns:p14="http://schemas.microsoft.com/office/powerpoint/2010/main" val="221217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CURRENT ECOSYSTEM </a:t>
            </a:r>
          </a:p>
        </p:txBody>
      </p:sp>
      <p:pic>
        <p:nvPicPr>
          <p:cNvPr id="3" name="Graphic 2" descr="Dog">
            <a:extLst>
              <a:ext uri="{FF2B5EF4-FFF2-40B4-BE49-F238E27FC236}">
                <a16:creationId xmlns:a16="http://schemas.microsoft.com/office/drawing/2014/main" id="{69AA736E-B9E6-2E41-AF8D-C4CA9D77B8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0740" y="1847088"/>
            <a:ext cx="914400" cy="914400"/>
          </a:xfrm>
          <a:prstGeom prst="rect">
            <a:avLst/>
          </a:prstGeom>
        </p:spPr>
      </p:pic>
      <p:pic>
        <p:nvPicPr>
          <p:cNvPr id="6" name="Graphic 5" descr="Horse">
            <a:extLst>
              <a:ext uri="{FF2B5EF4-FFF2-40B4-BE49-F238E27FC236}">
                <a16:creationId xmlns:a16="http://schemas.microsoft.com/office/drawing/2014/main" id="{256D1AA6-4E16-064B-9CB5-9001B6567A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3664" y="1847088"/>
            <a:ext cx="914400" cy="914400"/>
          </a:xfrm>
          <a:prstGeom prst="rect">
            <a:avLst/>
          </a:prstGeom>
        </p:spPr>
      </p:pic>
      <p:pic>
        <p:nvPicPr>
          <p:cNvPr id="12" name="Graphic 11" descr="Boat launch">
            <a:extLst>
              <a:ext uri="{FF2B5EF4-FFF2-40B4-BE49-F238E27FC236}">
                <a16:creationId xmlns:a16="http://schemas.microsoft.com/office/drawing/2014/main" id="{82BCAD01-F4A5-0D47-96AA-89C4E57F4F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09720" y="3639313"/>
            <a:ext cx="914400" cy="914400"/>
          </a:xfrm>
          <a:prstGeom prst="rect">
            <a:avLst/>
          </a:prstGeom>
        </p:spPr>
      </p:pic>
      <p:pic>
        <p:nvPicPr>
          <p:cNvPr id="14" name="Graphic 13" descr="Shoe footprints">
            <a:extLst>
              <a:ext uri="{FF2B5EF4-FFF2-40B4-BE49-F238E27FC236}">
                <a16:creationId xmlns:a16="http://schemas.microsoft.com/office/drawing/2014/main" id="{29033314-82FE-6647-A151-847054510E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58007" y="1847088"/>
            <a:ext cx="914400" cy="914400"/>
          </a:xfrm>
          <a:prstGeom prst="rect">
            <a:avLst/>
          </a:prstGeom>
        </p:spPr>
      </p:pic>
      <p:pic>
        <p:nvPicPr>
          <p:cNvPr id="16" name="Graphic 15" descr="Helicopter">
            <a:extLst>
              <a:ext uri="{FF2B5EF4-FFF2-40B4-BE49-F238E27FC236}">
                <a16:creationId xmlns:a16="http://schemas.microsoft.com/office/drawing/2014/main" id="{DAF99C86-5EB6-BA4A-B2F3-EE60D70055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08566" y="3639313"/>
            <a:ext cx="914400" cy="914400"/>
          </a:xfrm>
          <a:prstGeom prst="rect">
            <a:avLst/>
          </a:prstGeom>
        </p:spPr>
      </p:pic>
      <p:sp>
        <p:nvSpPr>
          <p:cNvPr id="17" name="TextBox 16">
            <a:extLst>
              <a:ext uri="{FF2B5EF4-FFF2-40B4-BE49-F238E27FC236}">
                <a16:creationId xmlns:a16="http://schemas.microsoft.com/office/drawing/2014/main" id="{E9838408-F13D-8749-9E67-7A9F2321E82C}"/>
              </a:ext>
            </a:extLst>
          </p:cNvPr>
          <p:cNvSpPr txBox="1"/>
          <p:nvPr/>
        </p:nvSpPr>
        <p:spPr>
          <a:xfrm>
            <a:off x="1540241" y="2690227"/>
            <a:ext cx="1215397"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0" kern="1200" dirty="0">
                <a:solidFill>
                  <a:srgbClr val="5A5A5C"/>
                </a:solidFill>
                <a:effectLst/>
                <a:latin typeface="Lato" panose="020F0502020204030203" pitchFamily="34" charset="77"/>
                <a:ea typeface="+mn-ea"/>
                <a:cs typeface="+mn-cs"/>
              </a:rPr>
              <a:t>Canine unit</a:t>
            </a:r>
          </a:p>
        </p:txBody>
      </p:sp>
      <p:sp>
        <p:nvSpPr>
          <p:cNvPr id="18" name="TextBox 17">
            <a:extLst>
              <a:ext uri="{FF2B5EF4-FFF2-40B4-BE49-F238E27FC236}">
                <a16:creationId xmlns:a16="http://schemas.microsoft.com/office/drawing/2014/main" id="{19F4BF66-525E-DB41-802C-99B56A0491F3}"/>
              </a:ext>
            </a:extLst>
          </p:cNvPr>
          <p:cNvSpPr txBox="1"/>
          <p:nvPr/>
        </p:nvSpPr>
        <p:spPr>
          <a:xfrm>
            <a:off x="5444581" y="2722570"/>
            <a:ext cx="1412566"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dirty="0">
                <a:solidFill>
                  <a:srgbClr val="5A5A5C"/>
                </a:solidFill>
                <a:latin typeface="Lato" panose="020F0502020204030203" pitchFamily="34" charset="77"/>
              </a:rPr>
              <a:t>Mounted</a:t>
            </a:r>
            <a:r>
              <a:rPr lang="en-US" sz="1600" b="0" kern="1200" dirty="0">
                <a:solidFill>
                  <a:srgbClr val="5A5A5C"/>
                </a:solidFill>
                <a:effectLst/>
                <a:latin typeface="Lato" panose="020F0502020204030203" pitchFamily="34" charset="77"/>
                <a:ea typeface="+mn-ea"/>
                <a:cs typeface="+mn-cs"/>
              </a:rPr>
              <a:t> unit</a:t>
            </a:r>
          </a:p>
        </p:txBody>
      </p:sp>
      <p:sp>
        <p:nvSpPr>
          <p:cNvPr id="19" name="TextBox 18">
            <a:extLst>
              <a:ext uri="{FF2B5EF4-FFF2-40B4-BE49-F238E27FC236}">
                <a16:creationId xmlns:a16="http://schemas.microsoft.com/office/drawing/2014/main" id="{5FD6FDF8-1CAA-014B-AAFE-ADC2F98D0919}"/>
              </a:ext>
            </a:extLst>
          </p:cNvPr>
          <p:cNvSpPr txBox="1"/>
          <p:nvPr/>
        </p:nvSpPr>
        <p:spPr>
          <a:xfrm>
            <a:off x="3450405" y="4384436"/>
            <a:ext cx="1233030"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dirty="0">
                <a:solidFill>
                  <a:srgbClr val="5A5A5C"/>
                </a:solidFill>
                <a:latin typeface="Lato" panose="020F0502020204030203" pitchFamily="34" charset="77"/>
              </a:rPr>
              <a:t>Marine</a:t>
            </a:r>
            <a:r>
              <a:rPr lang="en-US" sz="1600" b="0" kern="1200" dirty="0">
                <a:solidFill>
                  <a:srgbClr val="5A5A5C"/>
                </a:solidFill>
                <a:effectLst/>
                <a:latin typeface="Lato" panose="020F0502020204030203" pitchFamily="34" charset="77"/>
                <a:ea typeface="+mn-ea"/>
                <a:cs typeface="+mn-cs"/>
              </a:rPr>
              <a:t> unit</a:t>
            </a:r>
          </a:p>
        </p:txBody>
      </p:sp>
      <p:sp>
        <p:nvSpPr>
          <p:cNvPr id="20" name="TextBox 19">
            <a:extLst>
              <a:ext uri="{FF2B5EF4-FFF2-40B4-BE49-F238E27FC236}">
                <a16:creationId xmlns:a16="http://schemas.microsoft.com/office/drawing/2014/main" id="{A6469B3A-2419-4440-9341-2082941866F3}"/>
              </a:ext>
            </a:extLst>
          </p:cNvPr>
          <p:cNvSpPr txBox="1"/>
          <p:nvPr/>
        </p:nvSpPr>
        <p:spPr>
          <a:xfrm>
            <a:off x="9378654" y="2722570"/>
            <a:ext cx="1273105"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0" kern="1200" dirty="0">
                <a:solidFill>
                  <a:srgbClr val="5A5A5C"/>
                </a:solidFill>
                <a:effectLst/>
                <a:latin typeface="Lato" panose="020F0502020204030203" pitchFamily="34" charset="77"/>
                <a:ea typeface="+mn-ea"/>
                <a:cs typeface="+mn-cs"/>
              </a:rPr>
              <a:t>Ground unit</a:t>
            </a:r>
          </a:p>
        </p:txBody>
      </p:sp>
      <p:sp>
        <p:nvSpPr>
          <p:cNvPr id="21" name="TextBox 20">
            <a:extLst>
              <a:ext uri="{FF2B5EF4-FFF2-40B4-BE49-F238E27FC236}">
                <a16:creationId xmlns:a16="http://schemas.microsoft.com/office/drawing/2014/main" id="{39D90781-887E-D14E-AD95-44D3FAC3DA20}"/>
              </a:ext>
            </a:extLst>
          </p:cNvPr>
          <p:cNvSpPr txBox="1"/>
          <p:nvPr/>
        </p:nvSpPr>
        <p:spPr>
          <a:xfrm>
            <a:off x="7508566" y="4384436"/>
            <a:ext cx="1162498"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dirty="0">
                <a:solidFill>
                  <a:srgbClr val="5A5A5C"/>
                </a:solidFill>
                <a:latin typeface="Lato" panose="020F0502020204030203" pitchFamily="34" charset="77"/>
              </a:rPr>
              <a:t>Aerial</a:t>
            </a:r>
            <a:r>
              <a:rPr lang="en-US" sz="1600" b="0" kern="1200" dirty="0">
                <a:solidFill>
                  <a:srgbClr val="5A5A5C"/>
                </a:solidFill>
                <a:effectLst/>
                <a:latin typeface="Lato" panose="020F0502020204030203" pitchFamily="34" charset="77"/>
                <a:ea typeface="+mn-ea"/>
                <a:cs typeface="+mn-cs"/>
              </a:rPr>
              <a:t> unit</a:t>
            </a:r>
          </a:p>
        </p:txBody>
      </p:sp>
      <p:sp>
        <p:nvSpPr>
          <p:cNvPr id="22" name="TextBox 21">
            <a:extLst>
              <a:ext uri="{FF2B5EF4-FFF2-40B4-BE49-F238E27FC236}">
                <a16:creationId xmlns:a16="http://schemas.microsoft.com/office/drawing/2014/main" id="{3256FC8F-A37F-2346-95B4-DD076998AC90}"/>
              </a:ext>
            </a:extLst>
          </p:cNvPr>
          <p:cNvSpPr txBox="1"/>
          <p:nvPr/>
        </p:nvSpPr>
        <p:spPr>
          <a:xfrm>
            <a:off x="690664" y="929413"/>
            <a:ext cx="9828524" cy="369332"/>
          </a:xfrm>
          <a:prstGeom prst="rect">
            <a:avLst/>
          </a:prstGeom>
          <a:noFill/>
        </p:spPr>
        <p:txBody>
          <a:bodyPr wrap="none" rtlCol="0" anchor="t">
            <a:spAutoFit/>
          </a:bodyPr>
          <a:lstStyle/>
          <a:p>
            <a:r>
              <a:rPr lang="en-CA" dirty="0">
                <a:solidFill>
                  <a:srgbClr val="6496C8"/>
                </a:solidFill>
                <a:latin typeface="Lato" panose="020F0502020204030203" pitchFamily="34" charset="77"/>
              </a:rPr>
              <a:t>There are a number of different groups used by emergency services for search and rescue efforts</a:t>
            </a:r>
            <a:endParaRPr lang="en-US" sz="1600" kern="1200" dirty="0">
              <a:solidFill>
                <a:srgbClr val="6496C8"/>
              </a:solidFill>
              <a:effectLst/>
              <a:latin typeface="Lato" panose="020F0502020204030203" pitchFamily="34" charset="77"/>
            </a:endParaRPr>
          </a:p>
        </p:txBody>
      </p:sp>
    </p:spTree>
    <p:extLst>
      <p:ext uri="{BB962C8B-B14F-4D97-AF65-F5344CB8AC3E}">
        <p14:creationId xmlns:p14="http://schemas.microsoft.com/office/powerpoint/2010/main" val="399061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erson standing on a lush green field&#10;&#10;Description automatically generated">
            <a:extLst>
              <a:ext uri="{FF2B5EF4-FFF2-40B4-BE49-F238E27FC236}">
                <a16:creationId xmlns:a16="http://schemas.microsoft.com/office/drawing/2014/main" id="{CD44E64C-0911-4384-80AE-0671A9F70C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 y="-2160506"/>
            <a:ext cx="12192000" cy="5926667"/>
          </a:xfrm>
          <a:prstGeom prst="rect">
            <a:avLst/>
          </a:prstGeom>
        </p:spPr>
      </p:pic>
      <p:sp>
        <p:nvSpPr>
          <p:cNvPr id="2" name="Rectangle 1"/>
          <p:cNvSpPr/>
          <p:nvPr/>
        </p:nvSpPr>
        <p:spPr>
          <a:xfrm>
            <a:off x="397" y="3432607"/>
            <a:ext cx="12191207" cy="3425394"/>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sp>
        <p:nvSpPr>
          <p:cNvPr id="3" name="Freeform 53"/>
          <p:cNvSpPr>
            <a:spLocks noChangeArrowheads="1"/>
          </p:cNvSpPr>
          <p:nvPr/>
        </p:nvSpPr>
        <p:spPr bwMode="auto">
          <a:xfrm>
            <a:off x="2031405"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2">
              <a:lumMod val="50000"/>
            </a:schemeClr>
          </a:solidFill>
          <a:ln>
            <a:noFill/>
          </a:ln>
          <a:effectLst/>
        </p:spPr>
        <p:txBody>
          <a:bodyPr wrap="none" anchor="ctr"/>
          <a:lstStyle/>
          <a:p>
            <a:endParaRPr lang="en-US" sz="900">
              <a:latin typeface="+mj-lt"/>
            </a:endParaRPr>
          </a:p>
        </p:txBody>
      </p:sp>
      <p:sp>
        <p:nvSpPr>
          <p:cNvPr id="4" name="Freeform 54"/>
          <p:cNvSpPr>
            <a:spLocks noChangeArrowheads="1"/>
          </p:cNvSpPr>
          <p:nvPr/>
        </p:nvSpPr>
        <p:spPr bwMode="auto">
          <a:xfrm>
            <a:off x="4243710"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5A5A5C"/>
          </a:solidFill>
          <a:ln>
            <a:noFill/>
          </a:ln>
          <a:effectLst/>
        </p:spPr>
        <p:txBody>
          <a:bodyPr wrap="none" anchor="ctr"/>
          <a:lstStyle/>
          <a:p>
            <a:endParaRPr lang="en-US" sz="900">
              <a:latin typeface="+mj-lt"/>
            </a:endParaRPr>
          </a:p>
        </p:txBody>
      </p:sp>
      <p:sp>
        <p:nvSpPr>
          <p:cNvPr id="5" name="Freeform 53"/>
          <p:cNvSpPr>
            <a:spLocks noChangeArrowheads="1"/>
          </p:cNvSpPr>
          <p:nvPr/>
        </p:nvSpPr>
        <p:spPr bwMode="auto">
          <a:xfrm>
            <a:off x="4800002"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2"/>
          </a:solidFill>
          <a:ln>
            <a:noFill/>
          </a:ln>
          <a:effectLst/>
        </p:spPr>
        <p:txBody>
          <a:bodyPr wrap="none" anchor="ctr"/>
          <a:lstStyle/>
          <a:p>
            <a:endParaRPr lang="en-US" sz="900">
              <a:solidFill>
                <a:srgbClr val="E2E2E2"/>
              </a:solidFill>
              <a:latin typeface="+mj-lt"/>
            </a:endParaRPr>
          </a:p>
        </p:txBody>
      </p:sp>
      <p:sp>
        <p:nvSpPr>
          <p:cNvPr id="6" name="Freeform 54"/>
          <p:cNvSpPr>
            <a:spLocks noChangeArrowheads="1"/>
          </p:cNvSpPr>
          <p:nvPr/>
        </p:nvSpPr>
        <p:spPr bwMode="auto">
          <a:xfrm>
            <a:off x="7012307"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2">
              <a:lumMod val="50000"/>
            </a:schemeClr>
          </a:solidFill>
          <a:ln>
            <a:noFill/>
          </a:ln>
          <a:effectLst/>
        </p:spPr>
        <p:txBody>
          <a:bodyPr wrap="none" anchor="ctr"/>
          <a:lstStyle/>
          <a:p>
            <a:endParaRPr lang="en-US" sz="900">
              <a:latin typeface="+mj-lt"/>
            </a:endParaRPr>
          </a:p>
        </p:txBody>
      </p:sp>
      <p:sp>
        <p:nvSpPr>
          <p:cNvPr id="7" name="Freeform 53"/>
          <p:cNvSpPr>
            <a:spLocks noChangeArrowheads="1"/>
          </p:cNvSpPr>
          <p:nvPr/>
        </p:nvSpPr>
        <p:spPr bwMode="auto">
          <a:xfrm>
            <a:off x="7568599"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2">
              <a:lumMod val="50000"/>
            </a:schemeClr>
          </a:solidFill>
          <a:ln>
            <a:noFill/>
          </a:ln>
          <a:effectLst/>
        </p:spPr>
        <p:txBody>
          <a:bodyPr wrap="none" anchor="ctr"/>
          <a:lstStyle/>
          <a:p>
            <a:endParaRPr lang="en-US" sz="900">
              <a:latin typeface="+mj-lt"/>
            </a:endParaRPr>
          </a:p>
        </p:txBody>
      </p:sp>
      <p:sp>
        <p:nvSpPr>
          <p:cNvPr id="8" name="Freeform 54"/>
          <p:cNvSpPr>
            <a:spLocks noChangeArrowheads="1"/>
          </p:cNvSpPr>
          <p:nvPr/>
        </p:nvSpPr>
        <p:spPr bwMode="auto">
          <a:xfrm>
            <a:off x="9780904"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5A5A5C"/>
          </a:solidFill>
          <a:ln>
            <a:noFill/>
          </a:ln>
          <a:effectLst/>
        </p:spPr>
        <p:txBody>
          <a:bodyPr wrap="none" anchor="ctr"/>
          <a:lstStyle/>
          <a:p>
            <a:endParaRPr lang="en-US" sz="900">
              <a:latin typeface="+mj-lt"/>
            </a:endParaRPr>
          </a:p>
        </p:txBody>
      </p:sp>
      <p:sp>
        <p:nvSpPr>
          <p:cNvPr id="33" name="Shape 2545"/>
          <p:cNvSpPr/>
          <p:nvPr/>
        </p:nvSpPr>
        <p:spPr>
          <a:xfrm>
            <a:off x="2853826" y="2094695"/>
            <a:ext cx="567464" cy="5674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Shape 2617"/>
          <p:cNvSpPr/>
          <p:nvPr/>
        </p:nvSpPr>
        <p:spPr>
          <a:xfrm>
            <a:off x="8352381" y="2115833"/>
            <a:ext cx="644739" cy="527571"/>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Title 1">
            <a:extLst>
              <a:ext uri="{FF2B5EF4-FFF2-40B4-BE49-F238E27FC236}">
                <a16:creationId xmlns:a16="http://schemas.microsoft.com/office/drawing/2014/main" id="{7DE17A54-FD6E-934E-90E8-39296524FE10}"/>
              </a:ext>
            </a:extLst>
          </p:cNvPr>
          <p:cNvSpPr txBox="1">
            <a:spLocks/>
          </p:cNvSpPr>
          <p:nvPr/>
        </p:nvSpPr>
        <p:spPr>
          <a:xfrm>
            <a:off x="764432" y="372999"/>
            <a:ext cx="10663136" cy="859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CA" sz="4400" b="0" i="0" kern="1200">
                <a:solidFill>
                  <a:srgbClr val="2F3A46"/>
                </a:solidFill>
                <a:effectLst/>
                <a:latin typeface="Oscine Light" panose="020B0406040202020204" pitchFamily="34" charset="0"/>
                <a:ea typeface="+mj-ea"/>
                <a:cs typeface="Oscine Light" panose="020B0406040202020204" pitchFamily="34" charset="0"/>
              </a:defRPr>
            </a:lvl1pPr>
          </a:lstStyle>
          <a:p>
            <a:r>
              <a:rPr lang="en-US" dirty="0">
                <a:solidFill>
                  <a:schemeClr val="bg1"/>
                </a:solidFill>
                <a:latin typeface="OscineW04-Light" panose="020B0406040202020204" pitchFamily="34" charset="0"/>
              </a:rPr>
              <a:t>AGENDA</a:t>
            </a:r>
          </a:p>
        </p:txBody>
      </p:sp>
      <p:pic>
        <p:nvPicPr>
          <p:cNvPr id="22" name="Picture 21">
            <a:extLst>
              <a:ext uri="{FF2B5EF4-FFF2-40B4-BE49-F238E27FC236}">
                <a16:creationId xmlns:a16="http://schemas.microsoft.com/office/drawing/2014/main" id="{953DC3B5-DEAE-7E4D-A3AF-2BCA519125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736" y="2037698"/>
            <a:ext cx="1264835" cy="615553"/>
          </a:xfrm>
          <a:prstGeom prst="rect">
            <a:avLst/>
          </a:prstGeom>
        </p:spPr>
      </p:pic>
      <p:sp>
        <p:nvSpPr>
          <p:cNvPr id="21" name="TextBox 20">
            <a:extLst>
              <a:ext uri="{FF2B5EF4-FFF2-40B4-BE49-F238E27FC236}">
                <a16:creationId xmlns:a16="http://schemas.microsoft.com/office/drawing/2014/main" id="{DB746610-91B2-428A-825E-BD945894D31A}"/>
              </a:ext>
            </a:extLst>
          </p:cNvPr>
          <p:cNvSpPr txBox="1"/>
          <p:nvPr/>
        </p:nvSpPr>
        <p:spPr bwMode="auto">
          <a:xfrm>
            <a:off x="2561033"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01</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23" name="TextBox 22">
            <a:extLst>
              <a:ext uri="{FF2B5EF4-FFF2-40B4-BE49-F238E27FC236}">
                <a16:creationId xmlns:a16="http://schemas.microsoft.com/office/drawing/2014/main" id="{D106C580-2DE5-49E0-B1AE-164C84BDE8F3}"/>
              </a:ext>
            </a:extLst>
          </p:cNvPr>
          <p:cNvSpPr txBox="1"/>
          <p:nvPr/>
        </p:nvSpPr>
        <p:spPr>
          <a:xfrm flipH="1">
            <a:off x="2282530" y="4302008"/>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77"/>
              </a:rPr>
              <a:t>Current Ecosystem</a:t>
            </a:r>
          </a:p>
        </p:txBody>
      </p:sp>
      <p:sp>
        <p:nvSpPr>
          <p:cNvPr id="24" name="TextBox 23">
            <a:extLst>
              <a:ext uri="{FF2B5EF4-FFF2-40B4-BE49-F238E27FC236}">
                <a16:creationId xmlns:a16="http://schemas.microsoft.com/office/drawing/2014/main" id="{29B4EE01-01F1-4C95-9316-4C9DAD31EDEB}"/>
              </a:ext>
            </a:extLst>
          </p:cNvPr>
          <p:cNvSpPr txBox="1"/>
          <p:nvPr/>
        </p:nvSpPr>
        <p:spPr bwMode="auto">
          <a:xfrm>
            <a:off x="5332161"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02</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25" name="TextBox 24">
            <a:extLst>
              <a:ext uri="{FF2B5EF4-FFF2-40B4-BE49-F238E27FC236}">
                <a16:creationId xmlns:a16="http://schemas.microsoft.com/office/drawing/2014/main" id="{309D4D7E-8EDC-4A9D-9942-A730A43D27CA}"/>
              </a:ext>
            </a:extLst>
          </p:cNvPr>
          <p:cNvSpPr txBox="1"/>
          <p:nvPr/>
        </p:nvSpPr>
        <p:spPr>
          <a:xfrm flipH="1">
            <a:off x="5051126" y="4303524"/>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0"/>
              </a:rPr>
              <a:t>Unmanned</a:t>
            </a:r>
            <a:r>
              <a:rPr lang="en-US" b="1" dirty="0">
                <a:solidFill>
                  <a:schemeClr val="bg1"/>
                </a:solidFill>
              </a:rPr>
              <a:t> </a:t>
            </a:r>
            <a:r>
              <a:rPr lang="en-US" b="1" dirty="0">
                <a:solidFill>
                  <a:schemeClr val="bg1"/>
                </a:solidFill>
                <a:latin typeface="Lato" panose="020F0502020204030203" pitchFamily="34" charset="0"/>
              </a:rPr>
              <a:t>Systems</a:t>
            </a:r>
          </a:p>
        </p:txBody>
      </p:sp>
      <p:sp>
        <p:nvSpPr>
          <p:cNvPr id="26" name="TextBox 25">
            <a:extLst>
              <a:ext uri="{FF2B5EF4-FFF2-40B4-BE49-F238E27FC236}">
                <a16:creationId xmlns:a16="http://schemas.microsoft.com/office/drawing/2014/main" id="{F86B90A1-F365-4B95-A5DA-149E8BEC1BB5}"/>
              </a:ext>
            </a:extLst>
          </p:cNvPr>
          <p:cNvSpPr txBox="1"/>
          <p:nvPr/>
        </p:nvSpPr>
        <p:spPr bwMode="auto">
          <a:xfrm>
            <a:off x="8100758"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03</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27" name="TextBox 26">
            <a:extLst>
              <a:ext uri="{FF2B5EF4-FFF2-40B4-BE49-F238E27FC236}">
                <a16:creationId xmlns:a16="http://schemas.microsoft.com/office/drawing/2014/main" id="{17EFB82B-E05B-49E0-88BD-763D43BB6122}"/>
              </a:ext>
            </a:extLst>
          </p:cNvPr>
          <p:cNvSpPr txBox="1"/>
          <p:nvPr/>
        </p:nvSpPr>
        <p:spPr>
          <a:xfrm flipH="1">
            <a:off x="7819722" y="4304036"/>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0"/>
              </a:rPr>
              <a:t>Use Cases and </a:t>
            </a:r>
            <a:r>
              <a:rPr lang="en-US" b="1" dirty="0" err="1">
                <a:solidFill>
                  <a:schemeClr val="bg1"/>
                </a:solidFill>
                <a:latin typeface="Lato" panose="020F0502020204030203" pitchFamily="34" charset="0"/>
              </a:rPr>
              <a:t>ConOps</a:t>
            </a:r>
            <a:endParaRPr lang="en-US" b="1" dirty="0">
              <a:solidFill>
                <a:schemeClr val="bg1"/>
              </a:solidFill>
              <a:latin typeface="Lato" panose="020F0502020204030203" pitchFamily="34" charset="0"/>
            </a:endParaRPr>
          </a:p>
        </p:txBody>
      </p:sp>
    </p:spTree>
    <p:extLst>
      <p:ext uri="{BB962C8B-B14F-4D97-AF65-F5344CB8AC3E}">
        <p14:creationId xmlns:p14="http://schemas.microsoft.com/office/powerpoint/2010/main" val="144593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THE FUTURE IS UNMANNED SYSTEMS</a:t>
            </a:r>
          </a:p>
        </p:txBody>
      </p:sp>
      <p:pic>
        <p:nvPicPr>
          <p:cNvPr id="5" name="Graphic 4" descr="Police">
            <a:extLst>
              <a:ext uri="{FF2B5EF4-FFF2-40B4-BE49-F238E27FC236}">
                <a16:creationId xmlns:a16="http://schemas.microsoft.com/office/drawing/2014/main" id="{CE4A48F6-4184-144C-BB27-98FCDEE61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664" y="1618488"/>
            <a:ext cx="662648" cy="662648"/>
          </a:xfrm>
          <a:prstGeom prst="rect">
            <a:avLst/>
          </a:prstGeom>
        </p:spPr>
      </p:pic>
      <p:pic>
        <p:nvPicPr>
          <p:cNvPr id="8" name="Graphic 7" descr="Stopwatch">
            <a:extLst>
              <a:ext uri="{FF2B5EF4-FFF2-40B4-BE49-F238E27FC236}">
                <a16:creationId xmlns:a16="http://schemas.microsoft.com/office/drawing/2014/main" id="{0DAE57FA-77C4-AB40-8983-12105A06F6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664" y="2860659"/>
            <a:ext cx="662648" cy="662648"/>
          </a:xfrm>
          <a:prstGeom prst="rect">
            <a:avLst/>
          </a:prstGeom>
        </p:spPr>
      </p:pic>
      <p:pic>
        <p:nvPicPr>
          <p:cNvPr id="10" name="Graphic 9" descr="Downward trend">
            <a:extLst>
              <a:ext uri="{FF2B5EF4-FFF2-40B4-BE49-F238E27FC236}">
                <a16:creationId xmlns:a16="http://schemas.microsoft.com/office/drawing/2014/main" id="{65494F02-B74C-0A4F-BDFD-37F405586E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664" y="4102830"/>
            <a:ext cx="662648" cy="662648"/>
          </a:xfrm>
          <a:prstGeom prst="rect">
            <a:avLst/>
          </a:prstGeom>
        </p:spPr>
      </p:pic>
      <p:sp>
        <p:nvSpPr>
          <p:cNvPr id="15" name="TextBox 14">
            <a:extLst>
              <a:ext uri="{FF2B5EF4-FFF2-40B4-BE49-F238E27FC236}">
                <a16:creationId xmlns:a16="http://schemas.microsoft.com/office/drawing/2014/main" id="{A0AE8664-5A17-1C47-A4BF-584773CFB839}"/>
              </a:ext>
            </a:extLst>
          </p:cNvPr>
          <p:cNvSpPr txBox="1"/>
          <p:nvPr/>
        </p:nvSpPr>
        <p:spPr>
          <a:xfrm>
            <a:off x="1673328" y="1780535"/>
            <a:ext cx="9419951" cy="369332"/>
          </a:xfrm>
          <a:prstGeom prst="rect">
            <a:avLst/>
          </a:prstGeom>
          <a:noFill/>
        </p:spPr>
        <p:txBody>
          <a:bodyPr wrap="none" rtlCol="0" anchor="t">
            <a:spAutoFit/>
          </a:bodyPr>
          <a:lstStyle/>
          <a:p>
            <a:r>
              <a:rPr lang="en-CA" dirty="0">
                <a:solidFill>
                  <a:srgbClr val="5A5A5C"/>
                </a:solidFill>
                <a:latin typeface="Lato" panose="020F0502020204030203" pitchFamily="34" charset="77"/>
              </a:rPr>
              <a:t>Currently over 900 state and local police, fire and emergency units are equipped with drones</a:t>
            </a:r>
            <a:endParaRPr lang="en-US" sz="1600" b="0" kern="1200" dirty="0">
              <a:solidFill>
                <a:srgbClr val="5A5A5C"/>
              </a:solidFill>
              <a:effectLst/>
              <a:latin typeface="Lato" panose="020F0502020204030203" pitchFamily="34" charset="77"/>
            </a:endParaRPr>
          </a:p>
        </p:txBody>
      </p:sp>
      <p:sp>
        <p:nvSpPr>
          <p:cNvPr id="17" name="TextBox 16">
            <a:extLst>
              <a:ext uri="{FF2B5EF4-FFF2-40B4-BE49-F238E27FC236}">
                <a16:creationId xmlns:a16="http://schemas.microsoft.com/office/drawing/2014/main" id="{A9E7BDFB-9A68-494F-A248-36BCAB2EE95A}"/>
              </a:ext>
            </a:extLst>
          </p:cNvPr>
          <p:cNvSpPr txBox="1"/>
          <p:nvPr/>
        </p:nvSpPr>
        <p:spPr>
          <a:xfrm>
            <a:off x="1673328" y="2876976"/>
            <a:ext cx="9410718" cy="646331"/>
          </a:xfrm>
          <a:prstGeom prst="rect">
            <a:avLst/>
          </a:prstGeom>
          <a:noFill/>
        </p:spPr>
        <p:txBody>
          <a:bodyPr wrap="none" rtlCol="0" anchor="t">
            <a:spAutoFit/>
          </a:bodyPr>
          <a:lstStyle/>
          <a:p>
            <a:r>
              <a:rPr lang="en-CA" dirty="0">
                <a:solidFill>
                  <a:srgbClr val="5A5A5C"/>
                </a:solidFill>
                <a:latin typeface="Lato" panose="020F0502020204030203" pitchFamily="34" charset="77"/>
              </a:rPr>
              <a:t>According to a recent study, teams equipped with drones find individuals 191 seconds faster </a:t>
            </a:r>
            <a:br>
              <a:rPr lang="en-CA" dirty="0">
                <a:solidFill>
                  <a:srgbClr val="5A5A5C"/>
                </a:solidFill>
                <a:latin typeface="Lato" panose="020F0502020204030203" pitchFamily="34" charset="77"/>
              </a:rPr>
            </a:br>
            <a:r>
              <a:rPr lang="en-CA" dirty="0">
                <a:solidFill>
                  <a:srgbClr val="5A5A5C"/>
                </a:solidFill>
                <a:latin typeface="Lato" panose="020F0502020204030203" pitchFamily="34" charset="77"/>
              </a:rPr>
              <a:t>than teams without drones</a:t>
            </a:r>
            <a:endParaRPr lang="en-US" sz="1600" b="0" kern="1200" dirty="0">
              <a:solidFill>
                <a:srgbClr val="5A5A5C"/>
              </a:solidFill>
              <a:effectLst/>
              <a:latin typeface="Lato" panose="020F0502020204030203" pitchFamily="34" charset="77"/>
            </a:endParaRPr>
          </a:p>
        </p:txBody>
      </p:sp>
      <p:sp>
        <p:nvSpPr>
          <p:cNvPr id="18" name="TextBox 17">
            <a:extLst>
              <a:ext uri="{FF2B5EF4-FFF2-40B4-BE49-F238E27FC236}">
                <a16:creationId xmlns:a16="http://schemas.microsoft.com/office/drawing/2014/main" id="{CC7D8C1A-F204-E74C-97B8-C780933EBE76}"/>
              </a:ext>
            </a:extLst>
          </p:cNvPr>
          <p:cNvSpPr txBox="1"/>
          <p:nvPr/>
        </p:nvSpPr>
        <p:spPr>
          <a:xfrm>
            <a:off x="1682561" y="4110988"/>
            <a:ext cx="9153853" cy="646331"/>
          </a:xfrm>
          <a:prstGeom prst="rect">
            <a:avLst/>
          </a:prstGeom>
          <a:noFill/>
        </p:spPr>
        <p:txBody>
          <a:bodyPr wrap="none" rtlCol="0" anchor="t">
            <a:spAutoFit/>
          </a:bodyPr>
          <a:lstStyle/>
          <a:p>
            <a:r>
              <a:rPr lang="en-CA" dirty="0">
                <a:solidFill>
                  <a:srgbClr val="5A5A5C"/>
                </a:solidFill>
                <a:latin typeface="Lato" panose="020F0502020204030203" pitchFamily="34" charset="77"/>
              </a:rPr>
              <a:t>Drones are known to reduce costs, cut response times and share disaster recovery efforts </a:t>
            </a:r>
            <a:br>
              <a:rPr lang="en-CA" dirty="0">
                <a:solidFill>
                  <a:srgbClr val="5A5A5C"/>
                </a:solidFill>
                <a:latin typeface="Lato" panose="020F0502020204030203" pitchFamily="34" charset="77"/>
              </a:rPr>
            </a:br>
            <a:r>
              <a:rPr lang="en-CA" dirty="0">
                <a:solidFill>
                  <a:srgbClr val="5A5A5C"/>
                </a:solidFill>
                <a:latin typeface="Lato" panose="020F0502020204030203" pitchFamily="34" charset="77"/>
              </a:rPr>
              <a:t>with people</a:t>
            </a:r>
            <a:endParaRPr lang="en-US" sz="1600" b="0" kern="1200" dirty="0">
              <a:solidFill>
                <a:srgbClr val="5A5A5C"/>
              </a:solidFill>
              <a:effectLst/>
              <a:latin typeface="Lato" panose="020F0502020204030203" pitchFamily="34" charset="77"/>
            </a:endParaRPr>
          </a:p>
        </p:txBody>
      </p:sp>
    </p:spTree>
    <p:extLst>
      <p:ext uri="{BB962C8B-B14F-4D97-AF65-F5344CB8AC3E}">
        <p14:creationId xmlns:p14="http://schemas.microsoft.com/office/powerpoint/2010/main" val="328231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10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9AC415-F6F4-054D-84F1-73550C7A0C24}"/>
              </a:ext>
            </a:extLst>
          </p:cNvPr>
          <p:cNvSpPr>
            <a:spLocks noGrp="1"/>
          </p:cNvSpPr>
          <p:nvPr>
            <p:ph type="title"/>
          </p:nvPr>
        </p:nvSpPr>
        <p:spPr>
          <a:xfrm>
            <a:off x="690664" y="347261"/>
            <a:ext cx="10663136" cy="612132"/>
          </a:xfrm>
        </p:spPr>
        <p:txBody>
          <a:bodyPr>
            <a:normAutofit/>
          </a:bodyPr>
          <a:lstStyle/>
          <a:p>
            <a:pPr algn="l"/>
            <a:r>
              <a:rPr lang="en-US" dirty="0">
                <a:latin typeface="OscineW04-Light" panose="020B0406040202020204" pitchFamily="34" charset="0"/>
              </a:rPr>
              <a:t>SYSTEMS IN USE TODAY</a:t>
            </a:r>
          </a:p>
        </p:txBody>
      </p:sp>
      <p:pic>
        <p:nvPicPr>
          <p:cNvPr id="2" name="Picture 1">
            <a:extLst>
              <a:ext uri="{FF2B5EF4-FFF2-40B4-BE49-F238E27FC236}">
                <a16:creationId xmlns:a16="http://schemas.microsoft.com/office/drawing/2014/main" id="{131FA24C-5775-E447-8424-97A1135277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5183" y="3397263"/>
            <a:ext cx="2249424" cy="1565910"/>
          </a:xfrm>
          <a:prstGeom prst="rect">
            <a:avLst/>
          </a:prstGeom>
        </p:spPr>
      </p:pic>
      <p:pic>
        <p:nvPicPr>
          <p:cNvPr id="6" name="Picture 5">
            <a:extLst>
              <a:ext uri="{FF2B5EF4-FFF2-40B4-BE49-F238E27FC236}">
                <a16:creationId xmlns:a16="http://schemas.microsoft.com/office/drawing/2014/main" id="{18909F1B-EDAE-AF49-B546-99CBB3F58B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388118"/>
            <a:ext cx="2343770" cy="1565910"/>
          </a:xfrm>
          <a:prstGeom prst="rect">
            <a:avLst/>
          </a:prstGeom>
        </p:spPr>
      </p:pic>
      <p:pic>
        <p:nvPicPr>
          <p:cNvPr id="7" name="Picture 6">
            <a:extLst>
              <a:ext uri="{FF2B5EF4-FFF2-40B4-BE49-F238E27FC236}">
                <a16:creationId xmlns:a16="http://schemas.microsoft.com/office/drawing/2014/main" id="{65F544AE-534B-1342-AFD3-71B57B870D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792" y="1315994"/>
            <a:ext cx="3043841" cy="1710158"/>
          </a:xfrm>
          <a:prstGeom prst="rect">
            <a:avLst/>
          </a:prstGeom>
        </p:spPr>
      </p:pic>
      <p:sp>
        <p:nvSpPr>
          <p:cNvPr id="11" name="TextBox 10">
            <a:extLst>
              <a:ext uri="{FF2B5EF4-FFF2-40B4-BE49-F238E27FC236}">
                <a16:creationId xmlns:a16="http://schemas.microsoft.com/office/drawing/2014/main" id="{8C76533B-A939-B242-B6EA-FA619ECF95D5}"/>
              </a:ext>
            </a:extLst>
          </p:cNvPr>
          <p:cNvSpPr txBox="1"/>
          <p:nvPr/>
        </p:nvSpPr>
        <p:spPr>
          <a:xfrm>
            <a:off x="9108177" y="4010941"/>
            <a:ext cx="1077539"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0" kern="1200" dirty="0">
                <a:solidFill>
                  <a:srgbClr val="5A5A5C"/>
                </a:solidFill>
                <a:effectLst/>
                <a:latin typeface="Lato" panose="020F0502020204030203" pitchFamily="34" charset="77"/>
                <a:ea typeface="+mn-ea"/>
                <a:cs typeface="+mn-cs"/>
              </a:rPr>
              <a:t>DJI M600</a:t>
            </a:r>
          </a:p>
        </p:txBody>
      </p:sp>
      <p:sp>
        <p:nvSpPr>
          <p:cNvPr id="12" name="TextBox 11">
            <a:extLst>
              <a:ext uri="{FF2B5EF4-FFF2-40B4-BE49-F238E27FC236}">
                <a16:creationId xmlns:a16="http://schemas.microsoft.com/office/drawing/2014/main" id="{F1BA0E3C-B481-4242-B439-9433AFD3A163}"/>
              </a:ext>
            </a:extLst>
          </p:cNvPr>
          <p:cNvSpPr txBox="1"/>
          <p:nvPr/>
        </p:nvSpPr>
        <p:spPr>
          <a:xfrm>
            <a:off x="3231633" y="3978129"/>
            <a:ext cx="1909497"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0" kern="1200" dirty="0">
                <a:solidFill>
                  <a:srgbClr val="5A5A5C"/>
                </a:solidFill>
                <a:effectLst/>
                <a:latin typeface="Lato" panose="020F0502020204030203" pitchFamily="34" charset="77"/>
                <a:ea typeface="+mn-ea"/>
                <a:cs typeface="+mn-cs"/>
              </a:rPr>
              <a:t>DJI Phantom 4 Pro</a:t>
            </a:r>
          </a:p>
        </p:txBody>
      </p:sp>
      <p:sp>
        <p:nvSpPr>
          <p:cNvPr id="13" name="TextBox 12">
            <a:extLst>
              <a:ext uri="{FF2B5EF4-FFF2-40B4-BE49-F238E27FC236}">
                <a16:creationId xmlns:a16="http://schemas.microsoft.com/office/drawing/2014/main" id="{ED00ED52-5D45-7544-A193-BD0DCE09B631}"/>
              </a:ext>
            </a:extLst>
          </p:cNvPr>
          <p:cNvSpPr txBox="1"/>
          <p:nvPr/>
        </p:nvSpPr>
        <p:spPr>
          <a:xfrm>
            <a:off x="9108177" y="2001796"/>
            <a:ext cx="1606530"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b="0" kern="1200" dirty="0">
                <a:solidFill>
                  <a:srgbClr val="5A5A5C"/>
                </a:solidFill>
                <a:effectLst/>
                <a:latin typeface="Lato" panose="020F0502020204030203" pitchFamily="34" charset="77"/>
                <a:ea typeface="+mn-ea"/>
                <a:cs typeface="+mn-cs"/>
              </a:rPr>
              <a:t>FLIR </a:t>
            </a:r>
            <a:r>
              <a:rPr lang="en-US" sz="1600" b="0" kern="1200" dirty="0" err="1">
                <a:solidFill>
                  <a:srgbClr val="5A5A5C"/>
                </a:solidFill>
                <a:effectLst/>
                <a:latin typeface="Lato" panose="020F0502020204030203" pitchFamily="34" charset="77"/>
                <a:ea typeface="+mn-ea"/>
                <a:cs typeface="+mn-cs"/>
              </a:rPr>
              <a:t>SkyRanger</a:t>
            </a:r>
            <a:endParaRPr lang="en-US" sz="1600" b="0" kern="1200" dirty="0">
              <a:solidFill>
                <a:srgbClr val="5A5A5C"/>
              </a:solidFill>
              <a:effectLst/>
              <a:latin typeface="Lato" panose="020F0502020204030203" pitchFamily="34" charset="77"/>
              <a:ea typeface="+mn-ea"/>
              <a:cs typeface="+mn-cs"/>
            </a:endParaRPr>
          </a:p>
        </p:txBody>
      </p:sp>
      <p:sp>
        <p:nvSpPr>
          <p:cNvPr id="14" name="TextBox 13">
            <a:extLst>
              <a:ext uri="{FF2B5EF4-FFF2-40B4-BE49-F238E27FC236}">
                <a16:creationId xmlns:a16="http://schemas.microsoft.com/office/drawing/2014/main" id="{087545AC-FC82-BF41-9827-305B2AEDE8C1}"/>
              </a:ext>
            </a:extLst>
          </p:cNvPr>
          <p:cNvSpPr txBox="1"/>
          <p:nvPr/>
        </p:nvSpPr>
        <p:spPr>
          <a:xfrm>
            <a:off x="3231633" y="2001796"/>
            <a:ext cx="1913794" cy="338554"/>
          </a:xfrm>
          <a:prstGeom prst="rect">
            <a:avLst/>
          </a:prstGeom>
          <a:noFill/>
        </p:spPr>
        <p:txBody>
          <a:bodyPr wrap="non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600" dirty="0" err="1">
                <a:solidFill>
                  <a:srgbClr val="5A5A5C"/>
                </a:solidFill>
                <a:latin typeface="Lato" panose="020F0502020204030203" pitchFamily="34" charset="77"/>
              </a:rPr>
              <a:t>Yuneeq</a:t>
            </a:r>
            <a:r>
              <a:rPr lang="en-US" sz="1600" dirty="0">
                <a:solidFill>
                  <a:srgbClr val="5A5A5C"/>
                </a:solidFill>
                <a:latin typeface="Lato" panose="020F0502020204030203" pitchFamily="34" charset="77"/>
              </a:rPr>
              <a:t> Typhoon H</a:t>
            </a:r>
            <a:r>
              <a:rPr lang="en-US" sz="1600" b="0" kern="1200" dirty="0">
                <a:solidFill>
                  <a:srgbClr val="5A5A5C"/>
                </a:solidFill>
                <a:effectLst/>
                <a:latin typeface="Lato" panose="020F0502020204030203" pitchFamily="34" charset="77"/>
                <a:ea typeface="+mn-ea"/>
                <a:cs typeface="+mn-cs"/>
              </a:rPr>
              <a:t> </a:t>
            </a:r>
          </a:p>
        </p:txBody>
      </p:sp>
      <p:pic>
        <p:nvPicPr>
          <p:cNvPr id="1026" name="Picture 2">
            <a:extLst>
              <a:ext uri="{FF2B5EF4-FFF2-40B4-BE49-F238E27FC236}">
                <a16:creationId xmlns:a16="http://schemas.microsoft.com/office/drawing/2014/main" id="{F253BC15-05D0-4CA9-9DB9-2AC8504B3C4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691" y="3429000"/>
            <a:ext cx="2477157" cy="191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23E799-DECF-4B4D-A21E-16D5D300DC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4911" y="0"/>
            <a:ext cx="12192000" cy="6858000"/>
          </a:xfrm>
          <a:prstGeom prst="rect">
            <a:avLst/>
          </a:prstGeom>
        </p:spPr>
      </p:pic>
      <p:sp>
        <p:nvSpPr>
          <p:cNvPr id="5" name="Trapezoid 4">
            <a:extLst>
              <a:ext uri="{FF2B5EF4-FFF2-40B4-BE49-F238E27FC236}">
                <a16:creationId xmlns:a16="http://schemas.microsoft.com/office/drawing/2014/main" id="{8F4D4A12-D42D-3A44-8D0A-769411CD71C5}"/>
              </a:ext>
            </a:extLst>
          </p:cNvPr>
          <p:cNvSpPr/>
          <p:nvPr/>
        </p:nvSpPr>
        <p:spPr>
          <a:xfrm>
            <a:off x="-1342872" y="-119771"/>
            <a:ext cx="9308892" cy="7097542"/>
          </a:xfrm>
          <a:prstGeom prst="trapezoid">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D67B065E-94E5-9A49-A97B-48B6E35E40D0}"/>
              </a:ext>
            </a:extLst>
          </p:cNvPr>
          <p:cNvSpPr/>
          <p:nvPr/>
        </p:nvSpPr>
        <p:spPr>
          <a:xfrm>
            <a:off x="-2719469" y="-138509"/>
            <a:ext cx="9308892" cy="709754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B34F9BD-5610-CF43-BA90-BF708642E668}"/>
              </a:ext>
            </a:extLst>
          </p:cNvPr>
          <p:cNvSpPr>
            <a:spLocks noGrp="1"/>
          </p:cNvSpPr>
          <p:nvPr>
            <p:ph type="title"/>
          </p:nvPr>
        </p:nvSpPr>
        <p:spPr>
          <a:xfrm>
            <a:off x="690664" y="347261"/>
            <a:ext cx="10663136" cy="612132"/>
          </a:xfrm>
        </p:spPr>
        <p:txBody>
          <a:bodyPr>
            <a:normAutofit fontScale="90000"/>
          </a:bodyPr>
          <a:lstStyle/>
          <a:p>
            <a:pPr algn="l"/>
            <a:r>
              <a:rPr lang="en-US" dirty="0">
                <a:solidFill>
                  <a:srgbClr val="5A5A5C"/>
                </a:solidFill>
                <a:latin typeface="OscineW04-Light" panose="020B0406040202020204" pitchFamily="34" charset="0"/>
              </a:rPr>
              <a:t>SKYONE</a:t>
            </a:r>
          </a:p>
        </p:txBody>
      </p:sp>
      <p:sp>
        <p:nvSpPr>
          <p:cNvPr id="7" name="TextBox 6">
            <a:extLst>
              <a:ext uri="{FF2B5EF4-FFF2-40B4-BE49-F238E27FC236}">
                <a16:creationId xmlns:a16="http://schemas.microsoft.com/office/drawing/2014/main" id="{4ED17DA1-6DF5-4A62-A850-E9235522BC88}"/>
              </a:ext>
            </a:extLst>
          </p:cNvPr>
          <p:cNvSpPr txBox="1"/>
          <p:nvPr/>
        </p:nvSpPr>
        <p:spPr>
          <a:xfrm>
            <a:off x="690664" y="1568865"/>
            <a:ext cx="4808435" cy="5539978"/>
          </a:xfrm>
          <a:prstGeom prst="rect">
            <a:avLst/>
          </a:prstGeom>
          <a:noFill/>
        </p:spPr>
        <p:txBody>
          <a:bodyPr wrap="square" rtlCol="0" anchor="t">
            <a:spAutoFit/>
          </a:bodyPr>
          <a:lstStyle/>
          <a:p>
            <a:r>
              <a:rPr lang="en-CA" dirty="0">
                <a:solidFill>
                  <a:srgbClr val="5A5A5C"/>
                </a:solidFill>
                <a:latin typeface="Lato" panose="020F0502020204030203" pitchFamily="34" charset="77"/>
              </a:rPr>
              <a:t>Purpose-built Vertical Takeoff and Landing (VTOL) fixed-wing aircraft</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a:t>
            </a:r>
          </a:p>
          <a:p>
            <a:r>
              <a:rPr lang="en-CA" dirty="0">
                <a:solidFill>
                  <a:srgbClr val="5A5A5C"/>
                </a:solidFill>
                <a:latin typeface="Lato" panose="020F0502020204030203" pitchFamily="34" charset="77"/>
              </a:rPr>
              <a:t>	Industrial lithium ion power system</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-11°F to 100°F</a:t>
            </a:r>
          </a:p>
          <a:p>
            <a:r>
              <a:rPr lang="en-CA" dirty="0">
                <a:solidFill>
                  <a:srgbClr val="5A5A5C"/>
                </a:solidFill>
                <a:latin typeface="Lato" panose="020F0502020204030203" pitchFamily="34" charset="77"/>
              </a:rPr>
              <a:t>	</a:t>
            </a:r>
          </a:p>
          <a:p>
            <a:r>
              <a:rPr lang="en-CA" dirty="0">
                <a:solidFill>
                  <a:srgbClr val="5A5A5C"/>
                </a:solidFill>
                <a:latin typeface="Lato" panose="020F0502020204030203" pitchFamily="34" charset="77"/>
              </a:rPr>
              <a:t>	65 miles</a:t>
            </a:r>
          </a:p>
          <a:p>
            <a:r>
              <a:rPr lang="en-CA" dirty="0">
                <a:solidFill>
                  <a:srgbClr val="5A5A5C"/>
                </a:solidFill>
                <a:latin typeface="Lato" panose="020F0502020204030203" pitchFamily="34" charset="77"/>
              </a:rPr>
              <a:t>	</a:t>
            </a:r>
          </a:p>
          <a:p>
            <a:r>
              <a:rPr lang="en-CA" dirty="0">
                <a:solidFill>
                  <a:srgbClr val="5A5A5C"/>
                </a:solidFill>
                <a:latin typeface="Lato" panose="020F0502020204030203" pitchFamily="34" charset="77"/>
              </a:rPr>
              <a:t>	40 – 75 mph</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3G / 4G / Long Range RF / SATCOM</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EO / IR Payloads </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a:t>
            </a:r>
          </a:p>
          <a:p>
            <a:endParaRPr lang="en-CA" sz="1600" b="0" kern="1200" dirty="0">
              <a:solidFill>
                <a:srgbClr val="5A5A5C"/>
              </a:solidFill>
              <a:effectLst/>
              <a:latin typeface="Lato" panose="020F0502020204030203" pitchFamily="34" charset="77"/>
            </a:endParaRPr>
          </a:p>
          <a:p>
            <a:endParaRPr lang="en-CA" sz="1600" dirty="0">
              <a:solidFill>
                <a:srgbClr val="5A5A5C"/>
              </a:solidFill>
              <a:latin typeface="Lato" panose="020F0502020204030203" pitchFamily="34" charset="77"/>
            </a:endParaRPr>
          </a:p>
          <a:p>
            <a:endParaRPr lang="en-US" sz="1600" b="0" kern="1200" dirty="0">
              <a:solidFill>
                <a:srgbClr val="5A5A5C"/>
              </a:solidFill>
              <a:effectLst/>
              <a:latin typeface="Lato" panose="020F0502020204030203" pitchFamily="34" charset="77"/>
            </a:endParaRPr>
          </a:p>
        </p:txBody>
      </p:sp>
      <p:pic>
        <p:nvPicPr>
          <p:cNvPr id="3" name="Graphic 2" descr="Battery charging">
            <a:extLst>
              <a:ext uri="{FF2B5EF4-FFF2-40B4-BE49-F238E27FC236}">
                <a16:creationId xmlns:a16="http://schemas.microsoft.com/office/drawing/2014/main" id="{68EB386A-4B8B-4549-B38A-BB735C59AC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9581" y="2657907"/>
            <a:ext cx="380570" cy="380570"/>
          </a:xfrm>
          <a:prstGeom prst="rect">
            <a:avLst/>
          </a:prstGeom>
        </p:spPr>
      </p:pic>
      <p:pic>
        <p:nvPicPr>
          <p:cNvPr id="10" name="Graphic 9" descr="Thermometer">
            <a:extLst>
              <a:ext uri="{FF2B5EF4-FFF2-40B4-BE49-F238E27FC236}">
                <a16:creationId xmlns:a16="http://schemas.microsoft.com/office/drawing/2014/main" id="{F4AC9482-9E5A-406C-85F0-FC303B50162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8852" y="3208079"/>
            <a:ext cx="385433" cy="385433"/>
          </a:xfrm>
          <a:prstGeom prst="rect">
            <a:avLst/>
          </a:prstGeom>
        </p:spPr>
      </p:pic>
      <p:pic>
        <p:nvPicPr>
          <p:cNvPr id="12" name="Graphic 11" descr="Highway scene">
            <a:extLst>
              <a:ext uri="{FF2B5EF4-FFF2-40B4-BE49-F238E27FC236}">
                <a16:creationId xmlns:a16="http://schemas.microsoft.com/office/drawing/2014/main" id="{E3776F48-D384-47CE-92BF-E97B48D0F11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4443" y="3699532"/>
            <a:ext cx="380570" cy="380570"/>
          </a:xfrm>
          <a:prstGeom prst="rect">
            <a:avLst/>
          </a:prstGeom>
        </p:spPr>
      </p:pic>
      <p:pic>
        <p:nvPicPr>
          <p:cNvPr id="14" name="Graphic 13" descr="Gauge">
            <a:extLst>
              <a:ext uri="{FF2B5EF4-FFF2-40B4-BE49-F238E27FC236}">
                <a16:creationId xmlns:a16="http://schemas.microsoft.com/office/drawing/2014/main" id="{B20104A2-05B9-4EE8-9FE9-81B08579626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9581" y="4287436"/>
            <a:ext cx="380570" cy="380570"/>
          </a:xfrm>
          <a:prstGeom prst="rect">
            <a:avLst/>
          </a:prstGeom>
        </p:spPr>
      </p:pic>
      <p:pic>
        <p:nvPicPr>
          <p:cNvPr id="16" name="Graphic 15" descr="Cell Tower">
            <a:extLst>
              <a:ext uri="{FF2B5EF4-FFF2-40B4-BE49-F238E27FC236}">
                <a16:creationId xmlns:a16="http://schemas.microsoft.com/office/drawing/2014/main" id="{444AA7FB-964A-409C-839F-4282A5962BD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24443" y="4840485"/>
            <a:ext cx="385433" cy="385433"/>
          </a:xfrm>
          <a:prstGeom prst="rect">
            <a:avLst/>
          </a:prstGeom>
        </p:spPr>
      </p:pic>
      <p:pic>
        <p:nvPicPr>
          <p:cNvPr id="18" name="Graphic 17" descr="Camera">
            <a:extLst>
              <a:ext uri="{FF2B5EF4-FFF2-40B4-BE49-F238E27FC236}">
                <a16:creationId xmlns:a16="http://schemas.microsoft.com/office/drawing/2014/main" id="{CB067B37-A9B3-4DDC-9783-BEC4EDCFAB0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9581" y="5398397"/>
            <a:ext cx="385433" cy="385433"/>
          </a:xfrm>
          <a:prstGeom prst="rect">
            <a:avLst/>
          </a:prstGeom>
        </p:spPr>
      </p:pic>
    </p:spTree>
    <p:extLst>
      <p:ext uri="{BB962C8B-B14F-4D97-AF65-F5344CB8AC3E}">
        <p14:creationId xmlns:p14="http://schemas.microsoft.com/office/powerpoint/2010/main" val="418867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grass, field, child&#10;&#10;Description automatically generated">
            <a:extLst>
              <a:ext uri="{FF2B5EF4-FFF2-40B4-BE49-F238E27FC236}">
                <a16:creationId xmlns:a16="http://schemas.microsoft.com/office/drawing/2014/main" id="{97A08B0E-41EC-46AE-93D3-0C2ADCB351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7790" y="0"/>
            <a:ext cx="9804210" cy="6858000"/>
          </a:xfrm>
          <a:prstGeom prst="rect">
            <a:avLst/>
          </a:prstGeom>
        </p:spPr>
      </p:pic>
      <p:sp>
        <p:nvSpPr>
          <p:cNvPr id="15" name="Trapezoid 14">
            <a:extLst>
              <a:ext uri="{FF2B5EF4-FFF2-40B4-BE49-F238E27FC236}">
                <a16:creationId xmlns:a16="http://schemas.microsoft.com/office/drawing/2014/main" id="{4816A812-4100-4749-B057-511802BFB080}"/>
              </a:ext>
            </a:extLst>
          </p:cNvPr>
          <p:cNvSpPr/>
          <p:nvPr/>
        </p:nvSpPr>
        <p:spPr>
          <a:xfrm>
            <a:off x="-1342872" y="-119771"/>
            <a:ext cx="9308892" cy="7097542"/>
          </a:xfrm>
          <a:prstGeom prst="trapezoid">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D582D50-253F-45C2-990F-69462DB798A2}"/>
              </a:ext>
            </a:extLst>
          </p:cNvPr>
          <p:cNvSpPr/>
          <p:nvPr/>
        </p:nvSpPr>
        <p:spPr>
          <a:xfrm>
            <a:off x="-2719469" y="-138509"/>
            <a:ext cx="9308892" cy="709754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B34F9BD-5610-CF43-BA90-BF708642E668}"/>
              </a:ext>
            </a:extLst>
          </p:cNvPr>
          <p:cNvSpPr>
            <a:spLocks noGrp="1"/>
          </p:cNvSpPr>
          <p:nvPr>
            <p:ph type="title"/>
          </p:nvPr>
        </p:nvSpPr>
        <p:spPr>
          <a:xfrm>
            <a:off x="690664" y="347261"/>
            <a:ext cx="10663136" cy="612132"/>
          </a:xfrm>
        </p:spPr>
        <p:txBody>
          <a:bodyPr>
            <a:normAutofit fontScale="90000"/>
          </a:bodyPr>
          <a:lstStyle/>
          <a:p>
            <a:pPr algn="l"/>
            <a:r>
              <a:rPr lang="en-US" dirty="0" err="1">
                <a:solidFill>
                  <a:srgbClr val="5A5A5C"/>
                </a:solidFill>
                <a:latin typeface="OscineW04-Light" panose="020B0406040202020204" pitchFamily="34" charset="0"/>
              </a:rPr>
              <a:t>xSTATION</a:t>
            </a:r>
            <a:endParaRPr lang="en-US" dirty="0">
              <a:solidFill>
                <a:srgbClr val="5A5A5C"/>
              </a:solidFill>
              <a:latin typeface="OscineW04-Light" panose="020B0406040202020204" pitchFamily="34" charset="0"/>
            </a:endParaRPr>
          </a:p>
        </p:txBody>
      </p:sp>
      <p:sp>
        <p:nvSpPr>
          <p:cNvPr id="7" name="TextBox 6">
            <a:extLst>
              <a:ext uri="{FF2B5EF4-FFF2-40B4-BE49-F238E27FC236}">
                <a16:creationId xmlns:a16="http://schemas.microsoft.com/office/drawing/2014/main" id="{4ED17DA1-6DF5-4A62-A850-E9235522BC88}"/>
              </a:ext>
            </a:extLst>
          </p:cNvPr>
          <p:cNvSpPr txBox="1"/>
          <p:nvPr/>
        </p:nvSpPr>
        <p:spPr>
          <a:xfrm>
            <a:off x="690664" y="1306654"/>
            <a:ext cx="5321253" cy="4708981"/>
          </a:xfrm>
          <a:prstGeom prst="rect">
            <a:avLst/>
          </a:prstGeom>
          <a:noFill/>
        </p:spPr>
        <p:txBody>
          <a:bodyPr wrap="square" rtlCol="0" anchor="t">
            <a:spAutoFit/>
          </a:bodyPr>
          <a:lstStyle/>
          <a:p>
            <a:r>
              <a:rPr lang="en-CA" dirty="0">
                <a:solidFill>
                  <a:srgbClr val="5A5A5C"/>
                </a:solidFill>
                <a:latin typeface="Lato" panose="020F0502020204030203" pitchFamily="34" charset="77"/>
              </a:rPr>
              <a:t>Optional launch and recovery station </a:t>
            </a:r>
          </a:p>
          <a:p>
            <a:r>
              <a:rPr lang="en-CA" dirty="0">
                <a:solidFill>
                  <a:srgbClr val="5A5A5C"/>
                </a:solidFill>
                <a:latin typeface="Lato" panose="020F0502020204030203" pitchFamily="34" charset="77"/>
              </a:rPr>
              <a:t>	</a:t>
            </a:r>
          </a:p>
          <a:p>
            <a:r>
              <a:rPr lang="en-CA" dirty="0">
                <a:solidFill>
                  <a:srgbClr val="5A5A5C"/>
                </a:solidFill>
                <a:latin typeface="Lato" panose="020F0502020204030203" pitchFamily="34" charset="77"/>
              </a:rPr>
              <a:t>	Extended operational range</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Faster deployment for routine </a:t>
            </a:r>
            <a:br>
              <a:rPr lang="en-CA" dirty="0">
                <a:solidFill>
                  <a:srgbClr val="5A5A5C"/>
                </a:solidFill>
                <a:latin typeface="Lato" panose="020F0502020204030203" pitchFamily="34" charset="77"/>
              </a:rPr>
            </a:br>
            <a:r>
              <a:rPr lang="en-CA" dirty="0">
                <a:solidFill>
                  <a:srgbClr val="5A5A5C"/>
                </a:solidFill>
                <a:latin typeface="Lato" panose="020F0502020204030203" pitchFamily="34" charset="77"/>
              </a:rPr>
              <a:t>	operations</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Increased remote autonomy</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a:t>
            </a:r>
          </a:p>
          <a:p>
            <a:endParaRPr lang="en-CA" dirty="0">
              <a:solidFill>
                <a:srgbClr val="5A5A5C"/>
              </a:solidFill>
              <a:latin typeface="Lato" panose="020F0502020204030203" pitchFamily="34" charset="77"/>
            </a:endParaRPr>
          </a:p>
          <a:p>
            <a:r>
              <a:rPr lang="en-CA" dirty="0">
                <a:solidFill>
                  <a:srgbClr val="5A5A5C"/>
                </a:solidFill>
                <a:latin typeface="Lato" panose="020F0502020204030203" pitchFamily="34" charset="77"/>
              </a:rPr>
              <a:t>	</a:t>
            </a:r>
          </a:p>
          <a:p>
            <a:r>
              <a:rPr lang="en-CA" dirty="0">
                <a:solidFill>
                  <a:srgbClr val="5A5A5C"/>
                </a:solidFill>
                <a:latin typeface="Lato" panose="020F0502020204030203" pitchFamily="34" charset="77"/>
              </a:rPr>
              <a:t>	</a:t>
            </a:r>
          </a:p>
          <a:p>
            <a:r>
              <a:rPr lang="en-CA" dirty="0">
                <a:solidFill>
                  <a:srgbClr val="5A5A5C"/>
                </a:solidFill>
                <a:latin typeface="Lato" panose="020F0502020204030203" pitchFamily="34" charset="77"/>
              </a:rPr>
              <a:t>	</a:t>
            </a:r>
          </a:p>
          <a:p>
            <a:endParaRPr lang="en-CA" sz="1600" b="0" kern="1200" dirty="0">
              <a:solidFill>
                <a:srgbClr val="5A5A5C"/>
              </a:solidFill>
              <a:effectLst/>
              <a:latin typeface="Lato" panose="020F0502020204030203" pitchFamily="34" charset="77"/>
            </a:endParaRPr>
          </a:p>
          <a:p>
            <a:endParaRPr lang="en-CA" sz="1600" dirty="0">
              <a:solidFill>
                <a:srgbClr val="5A5A5C"/>
              </a:solidFill>
              <a:latin typeface="Lato" panose="020F0502020204030203" pitchFamily="34" charset="77"/>
            </a:endParaRPr>
          </a:p>
          <a:p>
            <a:endParaRPr lang="en-US" sz="1600" b="0" kern="1200" dirty="0">
              <a:solidFill>
                <a:srgbClr val="5A5A5C"/>
              </a:solidFill>
              <a:effectLst/>
              <a:latin typeface="Lato" panose="020F0502020204030203" pitchFamily="34" charset="77"/>
            </a:endParaRPr>
          </a:p>
        </p:txBody>
      </p:sp>
      <p:pic>
        <p:nvPicPr>
          <p:cNvPr id="10" name="Graphic 9" descr="Arrow circle">
            <a:extLst>
              <a:ext uri="{FF2B5EF4-FFF2-40B4-BE49-F238E27FC236}">
                <a16:creationId xmlns:a16="http://schemas.microsoft.com/office/drawing/2014/main" id="{01A58421-52BE-4210-BEB2-0B3F6FBF826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5748" y="2553891"/>
            <a:ext cx="386014" cy="386014"/>
          </a:xfrm>
          <a:prstGeom prst="rect">
            <a:avLst/>
          </a:prstGeom>
        </p:spPr>
      </p:pic>
      <p:pic>
        <p:nvPicPr>
          <p:cNvPr id="12" name="Graphic 11" descr="Map with pin">
            <a:extLst>
              <a:ext uri="{FF2B5EF4-FFF2-40B4-BE49-F238E27FC236}">
                <a16:creationId xmlns:a16="http://schemas.microsoft.com/office/drawing/2014/main" id="{11CC8BF8-46A4-47BE-8DD1-617E27AC3A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5748" y="3217255"/>
            <a:ext cx="386014" cy="386014"/>
          </a:xfrm>
          <a:prstGeom prst="rect">
            <a:avLst/>
          </a:prstGeom>
        </p:spPr>
      </p:pic>
      <p:pic>
        <p:nvPicPr>
          <p:cNvPr id="17" name="Graphic 16" descr="Back RTL">
            <a:extLst>
              <a:ext uri="{FF2B5EF4-FFF2-40B4-BE49-F238E27FC236}">
                <a16:creationId xmlns:a16="http://schemas.microsoft.com/office/drawing/2014/main" id="{FA1B2988-C61A-4E74-9317-E1E29BAD81A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28015" y="1881001"/>
            <a:ext cx="386014" cy="386014"/>
          </a:xfrm>
          <a:prstGeom prst="rect">
            <a:avLst/>
          </a:prstGeom>
        </p:spPr>
      </p:pic>
    </p:spTree>
    <p:extLst>
      <p:ext uri="{BB962C8B-B14F-4D97-AF65-F5344CB8AC3E}">
        <p14:creationId xmlns:p14="http://schemas.microsoft.com/office/powerpoint/2010/main" val="275681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erson standing on a lush green field&#10;&#10;Description automatically generated">
            <a:extLst>
              <a:ext uri="{FF2B5EF4-FFF2-40B4-BE49-F238E27FC236}">
                <a16:creationId xmlns:a16="http://schemas.microsoft.com/office/drawing/2014/main" id="{FF0A6AA2-CA4C-4FFD-8A37-608DABECD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 y="-2160506"/>
            <a:ext cx="12192000" cy="5926667"/>
          </a:xfrm>
          <a:prstGeom prst="rect">
            <a:avLst/>
          </a:prstGeom>
        </p:spPr>
      </p:pic>
      <p:sp>
        <p:nvSpPr>
          <p:cNvPr id="2" name="Rectangle 1"/>
          <p:cNvSpPr/>
          <p:nvPr/>
        </p:nvSpPr>
        <p:spPr>
          <a:xfrm>
            <a:off x="397" y="3432607"/>
            <a:ext cx="12191207" cy="3425394"/>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sp>
        <p:nvSpPr>
          <p:cNvPr id="3" name="Freeform 53"/>
          <p:cNvSpPr>
            <a:spLocks noChangeArrowheads="1"/>
          </p:cNvSpPr>
          <p:nvPr/>
        </p:nvSpPr>
        <p:spPr bwMode="auto">
          <a:xfrm>
            <a:off x="2031405"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2">
              <a:lumMod val="50000"/>
            </a:schemeClr>
          </a:solidFill>
          <a:ln>
            <a:noFill/>
          </a:ln>
          <a:effectLst/>
        </p:spPr>
        <p:txBody>
          <a:bodyPr wrap="none" anchor="ctr"/>
          <a:lstStyle/>
          <a:p>
            <a:endParaRPr lang="en-US" sz="900">
              <a:latin typeface="+mj-lt"/>
            </a:endParaRPr>
          </a:p>
        </p:txBody>
      </p:sp>
      <p:sp>
        <p:nvSpPr>
          <p:cNvPr id="4" name="Freeform 54"/>
          <p:cNvSpPr>
            <a:spLocks noChangeArrowheads="1"/>
          </p:cNvSpPr>
          <p:nvPr/>
        </p:nvSpPr>
        <p:spPr bwMode="auto">
          <a:xfrm>
            <a:off x="4243710"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5A5A5C"/>
          </a:solidFill>
          <a:ln>
            <a:noFill/>
          </a:ln>
          <a:effectLst/>
        </p:spPr>
        <p:txBody>
          <a:bodyPr wrap="none" anchor="ctr"/>
          <a:lstStyle/>
          <a:p>
            <a:endParaRPr lang="en-US" sz="900">
              <a:latin typeface="+mj-lt"/>
            </a:endParaRPr>
          </a:p>
        </p:txBody>
      </p:sp>
      <p:sp>
        <p:nvSpPr>
          <p:cNvPr id="5" name="Freeform 53"/>
          <p:cNvSpPr>
            <a:spLocks noChangeArrowheads="1"/>
          </p:cNvSpPr>
          <p:nvPr/>
        </p:nvSpPr>
        <p:spPr bwMode="auto">
          <a:xfrm>
            <a:off x="4800002"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2">
              <a:lumMod val="50000"/>
            </a:schemeClr>
          </a:solidFill>
          <a:ln>
            <a:noFill/>
          </a:ln>
          <a:effectLst/>
        </p:spPr>
        <p:txBody>
          <a:bodyPr wrap="none" anchor="ctr"/>
          <a:lstStyle/>
          <a:p>
            <a:endParaRPr lang="en-US" sz="900">
              <a:solidFill>
                <a:srgbClr val="E2E2E2"/>
              </a:solidFill>
              <a:latin typeface="+mj-lt"/>
            </a:endParaRPr>
          </a:p>
        </p:txBody>
      </p:sp>
      <p:sp>
        <p:nvSpPr>
          <p:cNvPr id="6" name="Freeform 54"/>
          <p:cNvSpPr>
            <a:spLocks noChangeArrowheads="1"/>
          </p:cNvSpPr>
          <p:nvPr/>
        </p:nvSpPr>
        <p:spPr bwMode="auto">
          <a:xfrm>
            <a:off x="7012307"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5A5A5C"/>
          </a:solidFill>
          <a:ln>
            <a:noFill/>
          </a:ln>
          <a:effectLst/>
        </p:spPr>
        <p:txBody>
          <a:bodyPr wrap="none" anchor="ctr"/>
          <a:lstStyle/>
          <a:p>
            <a:endParaRPr lang="en-US" sz="900">
              <a:latin typeface="+mj-lt"/>
            </a:endParaRPr>
          </a:p>
        </p:txBody>
      </p:sp>
      <p:sp>
        <p:nvSpPr>
          <p:cNvPr id="7" name="Freeform 53"/>
          <p:cNvSpPr>
            <a:spLocks noChangeArrowheads="1"/>
          </p:cNvSpPr>
          <p:nvPr/>
        </p:nvSpPr>
        <p:spPr bwMode="auto">
          <a:xfrm>
            <a:off x="7568599" y="2956732"/>
            <a:ext cx="2217370" cy="298686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4"/>
          </a:solidFill>
          <a:ln>
            <a:noFill/>
          </a:ln>
          <a:effectLst/>
        </p:spPr>
        <p:txBody>
          <a:bodyPr wrap="none" anchor="ctr"/>
          <a:lstStyle/>
          <a:p>
            <a:endParaRPr lang="en-US" sz="900">
              <a:latin typeface="+mj-lt"/>
            </a:endParaRPr>
          </a:p>
        </p:txBody>
      </p:sp>
      <p:sp>
        <p:nvSpPr>
          <p:cNvPr id="8" name="Freeform 54"/>
          <p:cNvSpPr>
            <a:spLocks noChangeArrowheads="1"/>
          </p:cNvSpPr>
          <p:nvPr/>
        </p:nvSpPr>
        <p:spPr bwMode="auto">
          <a:xfrm>
            <a:off x="9780904"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4">
              <a:lumMod val="50000"/>
            </a:schemeClr>
          </a:solidFill>
          <a:ln>
            <a:noFill/>
          </a:ln>
          <a:effectLst/>
        </p:spPr>
        <p:txBody>
          <a:bodyPr wrap="none" anchor="ctr"/>
          <a:lstStyle/>
          <a:p>
            <a:endParaRPr lang="en-US" sz="900">
              <a:latin typeface="+mj-lt"/>
            </a:endParaRPr>
          </a:p>
        </p:txBody>
      </p:sp>
      <p:sp>
        <p:nvSpPr>
          <p:cNvPr id="33" name="Shape 2545"/>
          <p:cNvSpPr/>
          <p:nvPr/>
        </p:nvSpPr>
        <p:spPr>
          <a:xfrm>
            <a:off x="2853826" y="2094695"/>
            <a:ext cx="567464" cy="5674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Shape 2617"/>
          <p:cNvSpPr/>
          <p:nvPr/>
        </p:nvSpPr>
        <p:spPr>
          <a:xfrm>
            <a:off x="8352381" y="2115833"/>
            <a:ext cx="644739" cy="527571"/>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Title 1">
            <a:extLst>
              <a:ext uri="{FF2B5EF4-FFF2-40B4-BE49-F238E27FC236}">
                <a16:creationId xmlns:a16="http://schemas.microsoft.com/office/drawing/2014/main" id="{7DE17A54-FD6E-934E-90E8-39296524FE10}"/>
              </a:ext>
            </a:extLst>
          </p:cNvPr>
          <p:cNvSpPr txBox="1">
            <a:spLocks/>
          </p:cNvSpPr>
          <p:nvPr/>
        </p:nvSpPr>
        <p:spPr>
          <a:xfrm>
            <a:off x="764432" y="372999"/>
            <a:ext cx="10663136" cy="859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CA" sz="4400" b="0" i="0" kern="1200">
                <a:solidFill>
                  <a:srgbClr val="2F3A46"/>
                </a:solidFill>
                <a:effectLst/>
                <a:latin typeface="Oscine Light" panose="020B0406040202020204" pitchFamily="34" charset="0"/>
                <a:ea typeface="+mj-ea"/>
                <a:cs typeface="Oscine Light" panose="020B0406040202020204" pitchFamily="34" charset="0"/>
              </a:defRPr>
            </a:lvl1pPr>
          </a:lstStyle>
          <a:p>
            <a:r>
              <a:rPr lang="en-US" dirty="0">
                <a:solidFill>
                  <a:schemeClr val="bg1"/>
                </a:solidFill>
                <a:latin typeface="OscineW04-Light" panose="020B0406040202020204" pitchFamily="34" charset="0"/>
              </a:rPr>
              <a:t>AGENDA</a:t>
            </a:r>
          </a:p>
        </p:txBody>
      </p:sp>
      <p:pic>
        <p:nvPicPr>
          <p:cNvPr id="22" name="Picture 21">
            <a:extLst>
              <a:ext uri="{FF2B5EF4-FFF2-40B4-BE49-F238E27FC236}">
                <a16:creationId xmlns:a16="http://schemas.microsoft.com/office/drawing/2014/main" id="{A3F2963B-5407-3440-873E-6BA3D9FE30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736" y="2037698"/>
            <a:ext cx="1264835" cy="615553"/>
          </a:xfrm>
          <a:prstGeom prst="rect">
            <a:avLst/>
          </a:prstGeom>
        </p:spPr>
      </p:pic>
      <p:sp>
        <p:nvSpPr>
          <p:cNvPr id="21" name="TextBox 20">
            <a:extLst>
              <a:ext uri="{FF2B5EF4-FFF2-40B4-BE49-F238E27FC236}">
                <a16:creationId xmlns:a16="http://schemas.microsoft.com/office/drawing/2014/main" id="{DAEFC484-28E9-4699-BA5F-CCA1274F8EBC}"/>
              </a:ext>
            </a:extLst>
          </p:cNvPr>
          <p:cNvSpPr txBox="1"/>
          <p:nvPr/>
        </p:nvSpPr>
        <p:spPr bwMode="auto">
          <a:xfrm>
            <a:off x="2561033"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01</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23" name="TextBox 22">
            <a:extLst>
              <a:ext uri="{FF2B5EF4-FFF2-40B4-BE49-F238E27FC236}">
                <a16:creationId xmlns:a16="http://schemas.microsoft.com/office/drawing/2014/main" id="{5F7256E5-C00F-4B5E-ABF0-F4ACC7329364}"/>
              </a:ext>
            </a:extLst>
          </p:cNvPr>
          <p:cNvSpPr txBox="1"/>
          <p:nvPr/>
        </p:nvSpPr>
        <p:spPr>
          <a:xfrm flipH="1">
            <a:off x="2282530" y="4302008"/>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77"/>
              </a:rPr>
              <a:t>Current Ecosystem</a:t>
            </a:r>
          </a:p>
        </p:txBody>
      </p:sp>
      <p:sp>
        <p:nvSpPr>
          <p:cNvPr id="24" name="TextBox 23">
            <a:extLst>
              <a:ext uri="{FF2B5EF4-FFF2-40B4-BE49-F238E27FC236}">
                <a16:creationId xmlns:a16="http://schemas.microsoft.com/office/drawing/2014/main" id="{4B50CCDE-F117-43AC-83FD-58E22066DAF4}"/>
              </a:ext>
            </a:extLst>
          </p:cNvPr>
          <p:cNvSpPr txBox="1"/>
          <p:nvPr/>
        </p:nvSpPr>
        <p:spPr bwMode="auto">
          <a:xfrm>
            <a:off x="5332161"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02</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25" name="TextBox 24">
            <a:extLst>
              <a:ext uri="{FF2B5EF4-FFF2-40B4-BE49-F238E27FC236}">
                <a16:creationId xmlns:a16="http://schemas.microsoft.com/office/drawing/2014/main" id="{3C5D4038-1446-42CA-AAA2-1EEF8DE84058}"/>
              </a:ext>
            </a:extLst>
          </p:cNvPr>
          <p:cNvSpPr txBox="1"/>
          <p:nvPr/>
        </p:nvSpPr>
        <p:spPr>
          <a:xfrm flipH="1">
            <a:off x="5051126" y="4303524"/>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0"/>
              </a:rPr>
              <a:t>Unmanned</a:t>
            </a:r>
            <a:r>
              <a:rPr lang="en-US" b="1" dirty="0">
                <a:solidFill>
                  <a:schemeClr val="bg1"/>
                </a:solidFill>
              </a:rPr>
              <a:t> </a:t>
            </a:r>
            <a:r>
              <a:rPr lang="en-US" b="1" dirty="0">
                <a:solidFill>
                  <a:schemeClr val="bg1"/>
                </a:solidFill>
                <a:latin typeface="Lato" panose="020F0502020204030203" pitchFamily="34" charset="0"/>
              </a:rPr>
              <a:t>Systems</a:t>
            </a:r>
          </a:p>
        </p:txBody>
      </p:sp>
      <p:sp>
        <p:nvSpPr>
          <p:cNvPr id="26" name="TextBox 25">
            <a:extLst>
              <a:ext uri="{FF2B5EF4-FFF2-40B4-BE49-F238E27FC236}">
                <a16:creationId xmlns:a16="http://schemas.microsoft.com/office/drawing/2014/main" id="{9C18A604-EE23-4C2A-B070-FBC2AE05DEE7}"/>
              </a:ext>
            </a:extLst>
          </p:cNvPr>
          <p:cNvSpPr txBox="1"/>
          <p:nvPr/>
        </p:nvSpPr>
        <p:spPr bwMode="auto">
          <a:xfrm>
            <a:off x="8100758" y="3140968"/>
            <a:ext cx="1153050" cy="615553"/>
          </a:xfrm>
          <a:prstGeom prst="rect">
            <a:avLst/>
          </a:prstGeom>
          <a:noFill/>
        </p:spPr>
        <p:txBody>
          <a:bodyPr wrap="square" lIns="0" tIns="0" rIns="0" bIns="0">
            <a:spAutoFit/>
          </a:bodyPr>
          <a:lstStyle/>
          <a:p>
            <a:pPr lvl="0" algn="ctr"/>
            <a:r>
              <a:rPr lang="en-US" sz="4000" b="1" dirty="0">
                <a:solidFill>
                  <a:schemeClr val="bg1"/>
                </a:solidFill>
                <a:latin typeface="Lato Light" panose="020F0302020204030203" pitchFamily="34" charset="0"/>
                <a:ea typeface="linea-basic-10" charset="0"/>
                <a:cs typeface="linea-basic-10" charset="0"/>
              </a:rPr>
              <a:t>03</a:t>
            </a:r>
            <a:endParaRPr lang="en-US" sz="4000" b="1" dirty="0">
              <a:solidFill>
                <a:schemeClr val="bg1"/>
              </a:solidFill>
              <a:latin typeface="Lato Light" panose="020F0302020204030203" pitchFamily="34" charset="0"/>
              <a:ea typeface="EverSlide Office" charset="0"/>
              <a:cs typeface="EverSlide Office" charset="0"/>
            </a:endParaRPr>
          </a:p>
        </p:txBody>
      </p:sp>
      <p:sp>
        <p:nvSpPr>
          <p:cNvPr id="27" name="TextBox 26">
            <a:extLst>
              <a:ext uri="{FF2B5EF4-FFF2-40B4-BE49-F238E27FC236}">
                <a16:creationId xmlns:a16="http://schemas.microsoft.com/office/drawing/2014/main" id="{31E7DEEC-874B-4C1D-B611-CCABA4FE5107}"/>
              </a:ext>
            </a:extLst>
          </p:cNvPr>
          <p:cNvSpPr txBox="1"/>
          <p:nvPr/>
        </p:nvSpPr>
        <p:spPr>
          <a:xfrm flipH="1">
            <a:off x="7819722" y="4304036"/>
            <a:ext cx="1710056"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0"/>
              </a:rPr>
              <a:t>Use Cases and </a:t>
            </a:r>
            <a:r>
              <a:rPr lang="en-US" b="1" dirty="0" err="1">
                <a:solidFill>
                  <a:schemeClr val="bg1"/>
                </a:solidFill>
                <a:latin typeface="Lato" panose="020F0502020204030203" pitchFamily="34" charset="0"/>
              </a:rPr>
              <a:t>ConOps</a:t>
            </a:r>
            <a:endParaRPr lang="en-US" b="1" dirty="0">
              <a:solidFill>
                <a:schemeClr val="bg1"/>
              </a:solidFill>
              <a:latin typeface="Lato" panose="020F0502020204030203" pitchFamily="34" charset="0"/>
            </a:endParaRPr>
          </a:p>
        </p:txBody>
      </p:sp>
    </p:spTree>
    <p:extLst>
      <p:ext uri="{BB962C8B-B14F-4D97-AF65-F5344CB8AC3E}">
        <p14:creationId xmlns:p14="http://schemas.microsoft.com/office/powerpoint/2010/main" val="3019160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0" kern="1200" dirty="0" smtClean="0">
            <a:solidFill>
              <a:srgbClr val="5A5A5C"/>
            </a:solidFill>
            <a:effectLst/>
            <a:latin typeface="Lato" panose="020F0502020204030203" pitchFamily="34" charset="77"/>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7464</TotalTime>
  <Words>1345</Words>
  <Application>Microsoft Office PowerPoint</Application>
  <PresentationFormat>Widescreen</PresentationFormat>
  <Paragraphs>258</Paragraphs>
  <Slides>18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OscineW04-Light</vt:lpstr>
      <vt:lpstr>Oscine</vt:lpstr>
      <vt:lpstr>Calibri Light</vt:lpstr>
      <vt:lpstr>Lato</vt:lpstr>
      <vt:lpstr>Lato Light</vt:lpstr>
      <vt:lpstr>Gill Sans</vt:lpstr>
      <vt:lpstr>Oscine Light</vt:lpstr>
      <vt:lpstr>Calibri</vt:lpstr>
      <vt:lpstr>Arial</vt:lpstr>
      <vt:lpstr>Office Theme</vt:lpstr>
      <vt:lpstr>sUAS FOR SEARCH AND RESCUE </vt:lpstr>
      <vt:lpstr>PowerPoint Presentation</vt:lpstr>
      <vt:lpstr>CURRENT ECOSYSTEM </vt:lpstr>
      <vt:lpstr>PowerPoint Presentation</vt:lpstr>
      <vt:lpstr>THE FUTURE IS UNMANNED SYSTEMS</vt:lpstr>
      <vt:lpstr>SYSTEMS IN USE TODAY</vt:lpstr>
      <vt:lpstr>SKYONE</vt:lpstr>
      <vt:lpstr>xSTATION</vt:lpstr>
      <vt:lpstr>PowerPoint Presentation</vt:lpstr>
      <vt:lpstr>USE CASE #1 – SEARCH AND RESCUE</vt:lpstr>
      <vt:lpstr>USE CASE #2 – DISASTER RECOVERY</vt:lpstr>
      <vt:lpstr>USE CASE #3 – HIGHWAY PATROL</vt:lpstr>
      <vt:lpstr>USE CASE #4 – FOREST FIRE MONITORING</vt:lpstr>
      <vt:lpstr>USE CASE #5 – EMERGENCY RESPONSE</vt:lpstr>
      <vt:lpstr>CONCEPT OF OPERATIONS (CONOPS)</vt:lpstr>
      <vt:lpstr>REGULATORY RESOURCES (FAA)</vt:lpstr>
      <vt:lpstr>REGULATORY RESOURCES (FAA)</vt:lpstr>
      <vt:lpstr>Questions?  William Bolton Senior Trainer  Advanced Tactical Training Search &amp; Rescue wbolton@attsar.ca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Kugananthan</dc:creator>
  <cp:lastModifiedBy>Niall McCallum</cp:lastModifiedBy>
  <cp:revision>238</cp:revision>
  <cp:lastPrinted>2019-03-15T13:44:28Z</cp:lastPrinted>
  <dcterms:created xsi:type="dcterms:W3CDTF">2019-03-11T19:21:06Z</dcterms:created>
  <dcterms:modified xsi:type="dcterms:W3CDTF">2019-10-27T18:57:07Z</dcterms:modified>
</cp:coreProperties>
</file>