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2" r:id="rId3"/>
  </p:sldMasterIdLst>
  <p:notesMasterIdLst>
    <p:notesMasterId r:id="rId30"/>
  </p:notesMasterIdLst>
  <p:handoutMasterIdLst>
    <p:handoutMasterId r:id="rId31"/>
  </p:handoutMasterIdLst>
  <p:sldIdLst>
    <p:sldId id="913" r:id="rId4"/>
    <p:sldId id="557" r:id="rId5"/>
    <p:sldId id="938" r:id="rId6"/>
    <p:sldId id="851" r:id="rId7"/>
    <p:sldId id="1308" r:id="rId8"/>
    <p:sldId id="1332" r:id="rId9"/>
    <p:sldId id="1313" r:id="rId10"/>
    <p:sldId id="1314" r:id="rId11"/>
    <p:sldId id="898" r:id="rId12"/>
    <p:sldId id="1312" r:id="rId13"/>
    <p:sldId id="918" r:id="rId14"/>
    <p:sldId id="925" r:id="rId15"/>
    <p:sldId id="1315" r:id="rId16"/>
    <p:sldId id="1318" r:id="rId17"/>
    <p:sldId id="1319" r:id="rId18"/>
    <p:sldId id="1317" r:id="rId19"/>
    <p:sldId id="1316" r:id="rId20"/>
    <p:sldId id="1325" r:id="rId21"/>
    <p:sldId id="890" r:id="rId22"/>
    <p:sldId id="1327" r:id="rId23"/>
    <p:sldId id="1328" r:id="rId24"/>
    <p:sldId id="1329" r:id="rId25"/>
    <p:sldId id="640" r:id="rId26"/>
    <p:sldId id="639" r:id="rId27"/>
    <p:sldId id="1331" r:id="rId28"/>
    <p:sldId id="25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rell Lee" initials="DL" lastIdx="5" clrIdx="0">
    <p:extLst>
      <p:ext uri="{19B8F6BF-5375-455C-9EA6-DF929625EA0E}">
        <p15:presenceInfo xmlns:p15="http://schemas.microsoft.com/office/powerpoint/2012/main" userId="S-1-5-21-1286683114-854351332-1392588124-137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560" autoAdjust="0"/>
  </p:normalViewPr>
  <p:slideViewPr>
    <p:cSldViewPr>
      <p:cViewPr varScale="1">
        <p:scale>
          <a:sx n="74" d="100"/>
          <a:sy n="74" d="100"/>
        </p:scale>
        <p:origin x="1157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330D54-7AF4-48EE-96E3-45E7DCD141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52DB9-DC0B-4E45-8125-D5A07471ED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4EC34-6934-44C0-A0C2-86539AA0F135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205E7-1FB2-4967-9876-A347CEFD12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43B1C-118A-41EB-831C-E762D34F7D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63A33-09A7-40F2-BCF7-9EDCF651E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50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0C168-16F9-4263-B684-3D58EE5C3AAE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050AC-602C-435B-8FF0-3D3479B4C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6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E251B4-C418-4F5D-8AB7-9CA44F065244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z="11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009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AF7C8-35EE-4DC7-A852-7EC1851D6A1F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 sz="11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85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AF7C8-35EE-4DC7-A852-7EC1851D6A1F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z="11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r>
              <a:rPr lang="en-CA" altLang="en-US" dirty="0">
                <a:latin typeface="Arial" charset="0"/>
              </a:rPr>
              <a:t>Tog</a:t>
            </a:r>
          </a:p>
        </p:txBody>
      </p:sp>
    </p:spTree>
    <p:extLst>
      <p:ext uri="{BB962C8B-B14F-4D97-AF65-F5344CB8AC3E}">
        <p14:creationId xmlns:p14="http://schemas.microsoft.com/office/powerpoint/2010/main" val="2060701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AF7C8-35EE-4DC7-A852-7EC1851D6A1F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sz="11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00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AF7C8-35EE-4DC7-A852-7EC1851D6A1F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sz="11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505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AF7C8-35EE-4DC7-A852-7EC1851D6A1F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sz="11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089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15DF9F-9D3C-4C90-B901-0335E50DB3FE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sz="11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87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82305F-72B0-47B7-8120-6E403B8098C9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02851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15DF9F-9D3C-4C90-B901-0335E50DB3FE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sz="11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18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15DF9F-9D3C-4C90-B901-0335E50DB3FE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z="11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8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15DF9F-9D3C-4C90-B901-0335E50DB3FE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z="11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18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72227E-8B54-49A4-8589-201011DD0731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4462463"/>
            <a:ext cx="5643563" cy="4224337"/>
          </a:xfrm>
          <a:noFill/>
        </p:spPr>
        <p:txBody>
          <a:bodyPr/>
          <a:lstStyle/>
          <a:p>
            <a:pPr eaLnBrk="1" hangingPunct="1"/>
            <a:r>
              <a:rPr lang="en-CA" altLang="en-US">
                <a:latin typeface="Arial" charset="0"/>
              </a:rPr>
              <a:t>Introducing Conquest – for a keen eye in concrete imaging</a:t>
            </a:r>
          </a:p>
        </p:txBody>
      </p:sp>
    </p:spTree>
    <p:extLst>
      <p:ext uri="{BB962C8B-B14F-4D97-AF65-F5344CB8AC3E}">
        <p14:creationId xmlns:p14="http://schemas.microsoft.com/office/powerpoint/2010/main" val="1264015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4B9EC5-C7AA-4763-B171-DEA2CBA433E1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z="11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4460875"/>
            <a:ext cx="5643563" cy="4225925"/>
          </a:xfrm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61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088770-5AA1-47AD-B9FC-774F71E8FF75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z="11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4460875"/>
            <a:ext cx="5643563" cy="4225925"/>
          </a:xfrm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50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B1E1B1-D694-444D-ADED-C6E99C14529B}" type="slidenum">
              <a:rPr lang="en-US" altLang="en-US" sz="11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84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B1E1B1-D694-444D-ADED-C6E99C14529B}" type="slidenum">
              <a:rPr lang="en-US" altLang="en-US" sz="11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08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B1E1B1-D694-444D-ADED-C6E99C14529B}" type="slidenum">
              <a:rPr lang="en-US" altLang="en-US" sz="11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B1E1B1-D694-444D-ADED-C6E99C14529B}" type="slidenum">
              <a:rPr lang="en-US" altLang="en-US" sz="11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23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E93D73-41FE-45FF-AA34-33729C43CDC5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z="11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901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B1E1B1-D694-444D-ADED-C6E99C14529B}" type="slidenum">
              <a:rPr lang="en-US" altLang="en-US" sz="11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z="110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17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AF7C8-35EE-4DC7-A852-7EC1851D6A1F}" type="slidenum">
              <a:rPr lang="en-US" altLang="en-US" sz="1100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sz="11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8025"/>
            <a:ext cx="4692650" cy="3519488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4462463"/>
            <a:ext cx="5646737" cy="4222750"/>
          </a:xfrm>
          <a:noFill/>
        </p:spPr>
        <p:txBody>
          <a:bodyPr/>
          <a:lstStyle/>
          <a:p>
            <a:pPr eaLnBrk="1" hangingPunct="1"/>
            <a:endParaRPr lang="en-CA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1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819400" y="2209800"/>
            <a:ext cx="6172200" cy="1143000"/>
          </a:xfrm>
        </p:spPr>
        <p:txBody>
          <a:bodyPr/>
          <a:lstStyle>
            <a:lvl1pPr>
              <a:defRPr b="1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Templa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>
            <a:lvl1pPr>
              <a:defRPr b="1">
                <a:solidFill>
                  <a:srgbClr val="0085B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6E504-C2ED-4515-BA2B-F06882ECE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133600"/>
            <a:ext cx="8305800" cy="36576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79330-467B-46EC-B58A-EFC6B28620D3}"/>
              </a:ext>
            </a:extLst>
          </p:cNvPr>
          <p:cNvSpPr txBox="1"/>
          <p:nvPr userDrawn="1"/>
        </p:nvSpPr>
        <p:spPr>
          <a:xfrm>
            <a:off x="7239000" y="6597134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Copyright 2018, Sensors &amp; Software Inc.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Templa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>
            <a:lvl1pPr>
              <a:defRPr>
                <a:solidFill>
                  <a:srgbClr val="0085B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6E504-C2ED-4515-BA2B-F06882ECE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133600"/>
            <a:ext cx="4114800" cy="36576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53000" y="2133600"/>
            <a:ext cx="3733800" cy="3657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7E84C3-5A7C-47AF-B5A7-8DFF8402564C}"/>
              </a:ext>
            </a:extLst>
          </p:cNvPr>
          <p:cNvSpPr txBox="1"/>
          <p:nvPr userDrawn="1"/>
        </p:nvSpPr>
        <p:spPr>
          <a:xfrm>
            <a:off x="7239000" y="6597134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Copyright 2018, Sensors &amp; Software Inc.</a:t>
            </a:r>
          </a:p>
        </p:txBody>
      </p:sp>
    </p:spTree>
    <p:extLst>
      <p:ext uri="{BB962C8B-B14F-4D97-AF65-F5344CB8AC3E}">
        <p14:creationId xmlns:p14="http://schemas.microsoft.com/office/powerpoint/2010/main" val="1869276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 Template 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EFC07-23DE-42DC-8898-3D23F50E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6291-269F-4017-8EF3-5876289F47E8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54AAF-0D39-41F9-A739-48D8AC24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40F39-43DB-40AC-88DF-DB040AB0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3D4CB-B0FD-47F7-BD03-A2F41CD63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75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667000"/>
            <a:ext cx="5791200" cy="1143000"/>
          </a:xfrm>
        </p:spPr>
        <p:txBody>
          <a:bodyPr/>
          <a:lstStyle>
            <a:lvl1pPr algn="r">
              <a:defRPr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 Templa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>
            <a:lvl1pPr algn="r">
              <a:defRPr baseline="0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33E1AFC-F05C-4BA3-A89C-E21AFD0720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133600"/>
            <a:ext cx="8305800" cy="36576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8988E-77BD-4FD9-95FE-F809E85936B5}"/>
              </a:ext>
            </a:extLst>
          </p:cNvPr>
          <p:cNvSpPr txBox="1"/>
          <p:nvPr userDrawn="1"/>
        </p:nvSpPr>
        <p:spPr>
          <a:xfrm>
            <a:off x="7239000" y="6597134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Copyright 2018, Sensors &amp; Software Inc.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Templa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>
            <a:lvl1pPr>
              <a:defRPr>
                <a:solidFill>
                  <a:srgbClr val="0085B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6E504-C2ED-4515-BA2B-F06882ECE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133600"/>
            <a:ext cx="4114800" cy="36576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53000" y="2133600"/>
            <a:ext cx="3733800" cy="3657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15BF5-0E63-49A7-9BDE-410D9A9A4955}"/>
              </a:ext>
            </a:extLst>
          </p:cNvPr>
          <p:cNvSpPr txBox="1"/>
          <p:nvPr userDrawn="1"/>
        </p:nvSpPr>
        <p:spPr>
          <a:xfrm>
            <a:off x="7239000" y="6597134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Copyright 2018, Sensors &amp; Software Inc.</a:t>
            </a:r>
          </a:p>
        </p:txBody>
      </p:sp>
    </p:spTree>
    <p:extLst>
      <p:ext uri="{BB962C8B-B14F-4D97-AF65-F5344CB8AC3E}">
        <p14:creationId xmlns:p14="http://schemas.microsoft.com/office/powerpoint/2010/main" val="1869276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 Template 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4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Templa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>
            <a:lvl1pPr>
              <a:defRPr>
                <a:solidFill>
                  <a:srgbClr val="0085B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6E504-C2ED-4515-BA2B-F06882ECE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133600"/>
            <a:ext cx="8305800" cy="36576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A49CE-003A-4D2C-9431-D386205E639E}"/>
              </a:ext>
            </a:extLst>
          </p:cNvPr>
          <p:cNvSpPr txBox="1"/>
          <p:nvPr userDrawn="1"/>
        </p:nvSpPr>
        <p:spPr>
          <a:xfrm>
            <a:off x="7239000" y="6597134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Copyright 2018, Sensors &amp; Software Inc.</a:t>
            </a:r>
          </a:p>
        </p:txBody>
      </p:sp>
    </p:spTree>
    <p:extLst>
      <p:ext uri="{BB962C8B-B14F-4D97-AF65-F5344CB8AC3E}">
        <p14:creationId xmlns:p14="http://schemas.microsoft.com/office/powerpoint/2010/main" val="231188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Templa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>
            <a:lvl1pPr>
              <a:defRPr>
                <a:solidFill>
                  <a:srgbClr val="0085B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6E504-C2ED-4515-BA2B-F06882ECE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133600"/>
            <a:ext cx="4114800" cy="36576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53000" y="2133600"/>
            <a:ext cx="3733800" cy="3657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DCD89-FBB3-4C1D-AFFD-17B631F68E8C}"/>
              </a:ext>
            </a:extLst>
          </p:cNvPr>
          <p:cNvSpPr txBox="1"/>
          <p:nvPr userDrawn="1"/>
        </p:nvSpPr>
        <p:spPr>
          <a:xfrm>
            <a:off x="7239000" y="6597134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Copyright 2018, Sensors &amp; Software Inc.</a:t>
            </a:r>
          </a:p>
        </p:txBody>
      </p:sp>
    </p:spTree>
    <p:extLst>
      <p:ext uri="{BB962C8B-B14F-4D97-AF65-F5344CB8AC3E}">
        <p14:creationId xmlns:p14="http://schemas.microsoft.com/office/powerpoint/2010/main" val="51210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oint Template 5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806440"/>
            <a:ext cx="9144000" cy="1051560"/>
          </a:xfrm>
          <a:prstGeom prst="rect">
            <a:avLst/>
          </a:prstGeom>
          <a:solidFill>
            <a:srgbClr val="455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458200" cy="762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0083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8458200" cy="533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0083C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50" y="6135867"/>
            <a:ext cx="2240285" cy="362713"/>
          </a:xfrm>
          <a:prstGeom prst="rect">
            <a:avLst/>
          </a:prstGeom>
        </p:spPr>
      </p:pic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117996" y="6479531"/>
            <a:ext cx="2420856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6500">
                <a:solidFill>
                  <a:schemeClr val="tx1"/>
                </a:solidFill>
                <a:latin typeface="AvantGarde Md BT" pitchFamily="34" charset="0"/>
              </a:defRPr>
            </a:lvl1pPr>
            <a:lvl2pPr marL="742950" indent="-285750" eaLnBrk="0" hangingPunct="0">
              <a:defRPr sz="6500">
                <a:solidFill>
                  <a:schemeClr val="tx1"/>
                </a:solidFill>
                <a:latin typeface="AvantGarde Md BT" pitchFamily="34" charset="0"/>
              </a:defRPr>
            </a:lvl2pPr>
            <a:lvl3pPr marL="1143000" indent="-228600" eaLnBrk="0" hangingPunct="0">
              <a:defRPr sz="6500">
                <a:solidFill>
                  <a:schemeClr val="tx1"/>
                </a:solidFill>
                <a:latin typeface="AvantGarde Md BT" pitchFamily="34" charset="0"/>
              </a:defRPr>
            </a:lvl3pPr>
            <a:lvl4pPr marL="1600200" indent="-228600" eaLnBrk="0" hangingPunct="0">
              <a:defRPr sz="6500">
                <a:solidFill>
                  <a:schemeClr val="tx1"/>
                </a:solidFill>
                <a:latin typeface="AvantGarde Md BT" pitchFamily="34" charset="0"/>
              </a:defRPr>
            </a:lvl4pPr>
            <a:lvl5pPr marL="2057400" indent="-228600" eaLnBrk="0" hangingPunct="0">
              <a:defRPr sz="6500">
                <a:solidFill>
                  <a:schemeClr val="tx1"/>
                </a:solidFill>
                <a:latin typeface="AvantGarde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1"/>
                </a:solidFill>
                <a:latin typeface="AvantGarde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1"/>
                </a:solidFill>
                <a:latin typeface="AvantGarde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1"/>
                </a:solidFill>
                <a:latin typeface="AvantGarde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500">
                <a:solidFill>
                  <a:schemeClr val="tx1"/>
                </a:solidFill>
                <a:latin typeface="AvantGarde Md BT" pitchFamily="34" charset="0"/>
              </a:defRPr>
            </a:lvl9pPr>
          </a:lstStyle>
          <a:p>
            <a:pPr eaLnBrk="1" hangingPunct="1"/>
            <a:r>
              <a:rPr lang="en-US" sz="9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2015, Sensors &amp; Software</a:t>
            </a:r>
          </a:p>
        </p:txBody>
      </p:sp>
    </p:spTree>
    <p:extLst>
      <p:ext uri="{BB962C8B-B14F-4D97-AF65-F5344CB8AC3E}">
        <p14:creationId xmlns:p14="http://schemas.microsoft.com/office/powerpoint/2010/main" val="409309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80920" cy="1143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0083C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800" b="1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6057EA-15E8-4685-A35E-D5F4D69CA688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656A6D-E50A-4779-81DA-DC66CC96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3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6057EA-15E8-4685-A35E-D5F4D69CA688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656A6D-E50A-4779-81DA-DC66CC96D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1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455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54" y="6104763"/>
            <a:ext cx="2240285" cy="3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0" y="2209800"/>
            <a:ext cx="6324600" cy="1143000"/>
          </a:xfrm>
        </p:spPr>
        <p:txBody>
          <a:bodyPr/>
          <a:lstStyle>
            <a:lvl1pPr algn="r">
              <a:defRPr b="1">
                <a:solidFill>
                  <a:srgbClr val="0085B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 Template 1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1676400" y="2286000"/>
            <a:ext cx="701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2" r:id="rId3"/>
    <p:sldLayoutId id="2147483664" r:id="rId4"/>
    <p:sldLayoutId id="2147483676" r:id="rId5"/>
    <p:sldLayoutId id="2147483677" r:id="rId6"/>
    <p:sldLayoutId id="2147483679" r:id="rId7"/>
    <p:sldLayoutId id="2147483680" r:id="rId8"/>
  </p:sldLayoutIdLst>
  <p:txStyles>
    <p:titleStyle>
      <a:lvl1pPr algn="r" defTabSz="914400" rtl="0" eaLnBrk="1" latinLnBrk="0" hangingPunct="1">
        <a:spcBef>
          <a:spcPct val="0"/>
        </a:spcBef>
        <a:buNone/>
        <a:defRPr sz="4400" b="1" kern="1200">
          <a:solidFill>
            <a:srgbClr val="0085B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werPoint Template 2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752600" y="2285999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3" r:id="rId3"/>
    <p:sldLayoutId id="2147483667" r:id="rId4"/>
    <p:sldLayoutId id="2147483682" r:id="rId5"/>
  </p:sldLayoutIdLst>
  <p:txStyles>
    <p:titleStyle>
      <a:lvl1pPr algn="r" defTabSz="914400" rtl="0" eaLnBrk="1" latinLnBrk="0" hangingPunct="1">
        <a:spcBef>
          <a:spcPct val="0"/>
        </a:spcBef>
        <a:buNone/>
        <a:defRPr sz="4400" b="1" kern="1200">
          <a:solidFill>
            <a:srgbClr val="0085B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 Template 3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228600" y="2514600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4" r:id="rId3"/>
    <p:sldLayoutId id="2147483675" r:id="rId4"/>
  </p:sldLayoutIdLst>
  <p:txStyles>
    <p:titleStyle>
      <a:lvl1pPr algn="r" defTabSz="914400" rtl="0" eaLnBrk="1" latinLnBrk="0" hangingPunct="1">
        <a:spcBef>
          <a:spcPct val="0"/>
        </a:spcBef>
        <a:buNone/>
        <a:defRPr sz="4400" b="1" kern="1200">
          <a:solidFill>
            <a:srgbClr val="0085B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3.wdp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1" b="89980" l="3773" r="97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133600"/>
            <a:ext cx="6286500" cy="4191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7192472-4790-4B1B-AD9D-5373E14EC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371600"/>
            <a:ext cx="6172200" cy="1143000"/>
          </a:xfrm>
        </p:spPr>
        <p:txBody>
          <a:bodyPr>
            <a:normAutofit/>
          </a:bodyPr>
          <a:lstStyle/>
          <a:p>
            <a:r>
              <a:rPr lang="en-US" dirty="0"/>
              <a:t>Rescue Radar™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"/>
          <a:stretch/>
        </p:blipFill>
        <p:spPr>
          <a:xfrm rot="195394">
            <a:off x="6999603" y="4615446"/>
            <a:ext cx="1555190" cy="90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64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6" b="98181" l="954" r="973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2" y="1447800"/>
            <a:ext cx="3871351" cy="3581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4495800" y="1447800"/>
            <a:ext cx="4572000" cy="3276600"/>
          </a:xfrm>
        </p:spPr>
        <p:txBody>
          <a:bodyPr/>
          <a:lstStyle/>
          <a:p>
            <a:r>
              <a:rPr lang="en-US" sz="2600" dirty="0"/>
              <a:t>Built in GPS receiver for </a:t>
            </a:r>
            <a:r>
              <a:rPr lang="en-US" sz="2600" dirty="0" err="1"/>
              <a:t>geotagging</a:t>
            </a:r>
            <a:r>
              <a:rPr lang="en-US" sz="2600" dirty="0"/>
              <a:t> of results</a:t>
            </a:r>
          </a:p>
          <a:p>
            <a:r>
              <a:rPr lang="en-US" sz="2600" dirty="0"/>
              <a:t>75m Wi-Fi Range</a:t>
            </a:r>
          </a:p>
          <a:p>
            <a:r>
              <a:rPr lang="en-US" sz="2600" dirty="0"/>
              <a:t>Rechargeable battery</a:t>
            </a:r>
          </a:p>
          <a:p>
            <a:r>
              <a:rPr lang="en-US" sz="2600" dirty="0"/>
              <a:t>Built-in transport and protective weatherproof case</a:t>
            </a:r>
          </a:p>
          <a:p>
            <a:endParaRPr lang="en-US" sz="2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9E01D1-18CA-4DEB-8EE7-6B803B3C2C1B}"/>
              </a:ext>
            </a:extLst>
          </p:cNvPr>
          <p:cNvSpPr txBox="1">
            <a:spLocks/>
          </p:cNvSpPr>
          <p:nvPr/>
        </p:nvSpPr>
        <p:spPr>
          <a:xfrm>
            <a:off x="26376" y="381000"/>
            <a:ext cx="91176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3700" dirty="0"/>
              <a:t>Rescue Radar Components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9E01D1-18CA-4DEB-8EE7-6B803B3C2C1B}"/>
              </a:ext>
            </a:extLst>
          </p:cNvPr>
          <p:cNvSpPr txBox="1">
            <a:spLocks/>
          </p:cNvSpPr>
          <p:nvPr/>
        </p:nvSpPr>
        <p:spPr>
          <a:xfrm>
            <a:off x="625696" y="4800600"/>
            <a:ext cx="4098701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Generation </a:t>
            </a:r>
          </a:p>
          <a:p>
            <a:pPr algn="ctr"/>
            <a:r>
              <a:rPr lang="en-US" sz="2400" dirty="0"/>
              <a:t>Rescue Radar System</a:t>
            </a:r>
          </a:p>
        </p:txBody>
      </p:sp>
    </p:spTree>
    <p:extLst>
      <p:ext uri="{BB962C8B-B14F-4D97-AF65-F5344CB8AC3E}">
        <p14:creationId xmlns:p14="http://schemas.microsoft.com/office/powerpoint/2010/main" val="328657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33800" y="2743200"/>
            <a:ext cx="4114800" cy="990600"/>
          </a:xfrm>
        </p:spPr>
        <p:txBody>
          <a:bodyPr>
            <a:noAutofit/>
          </a:bodyPr>
          <a:lstStyle/>
          <a:p>
            <a:pPr algn="ctr"/>
            <a:r>
              <a:rPr lang="en-US" sz="3700" dirty="0"/>
              <a:t>Rescue Radar  Interface</a:t>
            </a:r>
          </a:p>
        </p:txBody>
      </p:sp>
    </p:spTree>
    <p:extLst>
      <p:ext uri="{BB962C8B-B14F-4D97-AF65-F5344CB8AC3E}">
        <p14:creationId xmlns:p14="http://schemas.microsoft.com/office/powerpoint/2010/main" val="2991828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1962583"/>
            <a:ext cx="2782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 layout with added features that are easily accessible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75063" y="914400"/>
            <a:ext cx="3034937" cy="1065600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Bell Gothic Std Black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Home Screen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95457" l="7556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3033" y="787167"/>
            <a:ext cx="3479334" cy="510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>
          <a:xfrm>
            <a:off x="4343400" y="2286000"/>
            <a:ext cx="3733800" cy="21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649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1980000"/>
            <a:ext cx="2782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Basic Mode 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Displays a single reading and refreshes after a set cycle length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75063" y="914400"/>
            <a:ext cx="3034937" cy="1065600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Bell Gothic Std Black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95457" l="7556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3033" y="787167"/>
            <a:ext cx="3479334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>
          <a:xfrm>
            <a:off x="4267200" y="2286000"/>
            <a:ext cx="3772182" cy="21578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3400" y="2667000"/>
            <a:ext cx="533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78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1980000"/>
            <a:ext cx="2782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Toggle between the material (Air, Snow, Rubble or Soil) being scanned with preset velocities for accurate depth to target 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75063" y="914400"/>
            <a:ext cx="3034937" cy="1065600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Bell Gothic Std Black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95457" l="7556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3033" y="787167"/>
            <a:ext cx="3479334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>
          <a:xfrm>
            <a:off x="4343400" y="2261404"/>
            <a:ext cx="3770623" cy="21569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19600" y="3111266"/>
            <a:ext cx="550534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20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1980000"/>
            <a:ext cx="2782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Adjust the depth range that is displayed on the screen during data collection or playback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75063" y="914400"/>
            <a:ext cx="3034937" cy="1065600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Bell Gothic Std Black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Depth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95457" l="7556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3033" y="787167"/>
            <a:ext cx="3479334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>
          <a:xfrm>
            <a:off x="4343400" y="2261404"/>
            <a:ext cx="3770623" cy="21569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19600" y="3352566"/>
            <a:ext cx="550534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55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1980000"/>
            <a:ext cx="2782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Adjust the Sensitivity level from 1 to 6 on the fly during data collection or playback depending on your requirements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75063" y="914400"/>
            <a:ext cx="3034937" cy="1065600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Bell Gothic Std Black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Sensitivity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95457" l="7556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3033" y="787167"/>
            <a:ext cx="3479334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"/>
          <a:stretch/>
        </p:blipFill>
        <p:spPr>
          <a:xfrm>
            <a:off x="4343400" y="2262808"/>
            <a:ext cx="3770623" cy="2154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t="17407" r="1667" b="75185"/>
          <a:stretch/>
        </p:blipFill>
        <p:spPr>
          <a:xfrm>
            <a:off x="6496689" y="2540962"/>
            <a:ext cx="132711" cy="99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t="17407" r="1667" b="75185"/>
          <a:stretch/>
        </p:blipFill>
        <p:spPr>
          <a:xfrm>
            <a:off x="6629400" y="2971800"/>
            <a:ext cx="304800" cy="22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"/>
          <a:stretch/>
        </p:blipFill>
        <p:spPr>
          <a:xfrm>
            <a:off x="4343400" y="2262808"/>
            <a:ext cx="3770623" cy="2158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"/>
          <a:stretch/>
        </p:blipFill>
        <p:spPr>
          <a:xfrm>
            <a:off x="4380223" y="2261912"/>
            <a:ext cx="3733800" cy="21550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19600" y="2881362"/>
            <a:ext cx="609600" cy="2428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73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4199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1980000"/>
            <a:ext cx="2782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Lapse Mode 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Displays up to 10 consecutive readings at once taken a set cycle length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75063" y="914400"/>
            <a:ext cx="3034937" cy="1065600"/>
          </a:xfrm>
          <a:prstGeom prst="rect">
            <a:avLst/>
          </a:prstGeom>
          <a:noFill/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Bell Gothic Std Black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95457" l="7556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3033" y="787167"/>
            <a:ext cx="3479334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"/>
          <a:stretch/>
        </p:blipFill>
        <p:spPr>
          <a:xfrm>
            <a:off x="4343400" y="2262808"/>
            <a:ext cx="3770623" cy="2154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t="17407" r="1667" b="75185"/>
          <a:stretch/>
        </p:blipFill>
        <p:spPr>
          <a:xfrm>
            <a:off x="6496689" y="2540962"/>
            <a:ext cx="132711" cy="99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t="17407" r="1667" b="75185"/>
          <a:stretch/>
        </p:blipFill>
        <p:spPr>
          <a:xfrm>
            <a:off x="6629400" y="2971800"/>
            <a:ext cx="304800" cy="228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02466" y="2640495"/>
            <a:ext cx="550534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1380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2520"/>
            <a:ext cx="9144000" cy="1143000"/>
          </a:xfrm>
          <a:noFill/>
        </p:spPr>
        <p:txBody>
          <a:bodyPr>
            <a:norm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altLang="en-US" sz="3700" dirty="0">
                <a:sym typeface="Wingdings" pitchFamily="2" charset="2"/>
              </a:rPr>
              <a:t>Practical Considerations</a:t>
            </a:r>
            <a:endParaRPr lang="en-US" altLang="en-US" sz="3700" dirty="0"/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281268" y="1585304"/>
            <a:ext cx="4543637" cy="31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4919" y="3100023"/>
            <a:ext cx="4890323" cy="31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503" y="1585304"/>
            <a:ext cx="48903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Ground Coupling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Ensure that the radar unit is well seated</a:t>
            </a: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ensure maximum signal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not place on exposed metal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Ensure radar unit will not move during</a:t>
            </a: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collection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/>
          <a:stretch/>
        </p:blipFill>
        <p:spPr>
          <a:xfrm>
            <a:off x="5108410" y="1883616"/>
            <a:ext cx="3734656" cy="31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248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5295906" y="1674812"/>
            <a:ext cx="3200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Good Penetration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5295906" y="5477117"/>
            <a:ext cx="3200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Poor Penetration</a:t>
            </a:r>
          </a:p>
        </p:txBody>
      </p:sp>
      <p:cxnSp>
        <p:nvCxnSpPr>
          <p:cNvPr id="3" name="Straight Arrow Connector 2"/>
          <p:cNvCxnSpPr>
            <a:stCxn id="54275" idx="2"/>
          </p:cNvCxnSpPr>
          <p:nvPr/>
        </p:nvCxnSpPr>
        <p:spPr>
          <a:xfrm>
            <a:off x="6896106" y="2135187"/>
            <a:ext cx="0" cy="334193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7350"/>
            <a:ext cx="9144000" cy="1060450"/>
          </a:xfrm>
          <a:noFill/>
        </p:spPr>
        <p:txBody>
          <a:bodyPr>
            <a:no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altLang="en-US" sz="3700" dirty="0"/>
              <a:t>Practical Considerations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CBBA4A-E250-4218-BDD2-B6C2A2FC8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1365492"/>
            <a:ext cx="5486399" cy="4573588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Materials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Air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Wood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Snow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Sand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Soil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Non-reinforced concrete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Mixed rubble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Reinforced concrete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Clay Soil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Heavily reinforced concrete</a:t>
            </a:r>
          </a:p>
          <a:p>
            <a:pPr>
              <a:spcBef>
                <a:spcPts val="400"/>
              </a:spcBef>
            </a:pPr>
            <a:r>
              <a:rPr lang="en-US" altLang="en-US" sz="2000" dirty="0">
                <a:cs typeface="Arial" panose="020B0604020202020204" pitchFamily="34" charset="0"/>
              </a:rPr>
              <a:t>Mixed rubble with large </a:t>
            </a:r>
            <a:br>
              <a:rPr lang="en-US" altLang="en-US" sz="2000" dirty="0">
                <a:cs typeface="Arial" panose="020B0604020202020204" pitchFamily="34" charset="0"/>
              </a:rPr>
            </a:br>
            <a:r>
              <a:rPr lang="en-US" altLang="en-US" sz="2000" dirty="0">
                <a:cs typeface="Arial" panose="020B0604020202020204" pitchFamily="34" charset="0"/>
              </a:rPr>
              <a:t>quantities of metal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035239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855" y="236537"/>
            <a:ext cx="6324600" cy="1143000"/>
          </a:xfrm>
          <a:noFill/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4000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19400" y="1524001"/>
            <a:ext cx="5257800" cy="35814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Rescue Radar Operation Overview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</a:t>
            </a:r>
          </a:p>
          <a:p>
            <a:pPr marL="0" indent="0">
              <a:buNone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73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2520"/>
            <a:ext cx="9144000" cy="1143000"/>
          </a:xfrm>
          <a:noFill/>
        </p:spPr>
        <p:txBody>
          <a:bodyPr>
            <a:norm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altLang="en-US" sz="3700" dirty="0">
                <a:sym typeface="Wingdings" pitchFamily="2" charset="2"/>
              </a:rPr>
              <a:t>Practical Considerations</a:t>
            </a:r>
            <a:endParaRPr lang="en-US" altLang="en-US" sz="3700" dirty="0"/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281268" y="1585304"/>
            <a:ext cx="4543637" cy="31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4919" y="3100023"/>
            <a:ext cx="4890323" cy="31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852" y="1443443"/>
            <a:ext cx="4890323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Sensitivity Setting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Multiple sensitivity levels are available to optimize data in individual circumstances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Easiest set in Time Lapse mode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low sensitivity may not show any targets, while a high sensitivity may show false positives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95457" l="7556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3382" y="561446"/>
            <a:ext cx="2488734" cy="3651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95457" l="7556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3383" y="2919009"/>
            <a:ext cx="2488734" cy="3651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>
          <a:xfrm>
            <a:off x="5486400" y="1589708"/>
            <a:ext cx="2667000" cy="1525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>
          <a:xfrm>
            <a:off x="5421485" y="3962400"/>
            <a:ext cx="2731915" cy="15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88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2520"/>
            <a:ext cx="9144000" cy="1143000"/>
          </a:xfrm>
          <a:noFill/>
        </p:spPr>
        <p:txBody>
          <a:bodyPr>
            <a:norm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altLang="en-US" sz="3700" dirty="0">
                <a:sym typeface="Wingdings" pitchFamily="2" charset="2"/>
              </a:rPr>
              <a:t>Practical Considerations</a:t>
            </a:r>
            <a:endParaRPr lang="en-US" altLang="en-US" sz="3700" dirty="0"/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281268" y="1585304"/>
            <a:ext cx="4543637" cy="31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4919" y="3100023"/>
            <a:ext cx="4890323" cy="31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853" y="1443442"/>
            <a:ext cx="4394148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Survey Type</a:t>
            </a:r>
          </a:p>
          <a:p>
            <a:pPr marL="342900" lvl="0" indent="-3429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 data either in a structured grid survey, or in individual targeted location</a:t>
            </a:r>
          </a:p>
          <a:p>
            <a:pPr marL="342900" lvl="0" indent="-34290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Targeted scans can give quick results at sites that have been determined to be more likely of interest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1699532"/>
            <a:ext cx="4419600" cy="28864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55879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2520"/>
            <a:ext cx="9144000" cy="1143000"/>
          </a:xfrm>
          <a:noFill/>
        </p:spPr>
        <p:txBody>
          <a:bodyPr>
            <a:norm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altLang="en-US" sz="3700" dirty="0">
                <a:sym typeface="Wingdings" pitchFamily="2" charset="2"/>
              </a:rPr>
              <a:t>Practical Considerations</a:t>
            </a:r>
            <a:endParaRPr lang="en-US" altLang="en-US" sz="3700" dirty="0"/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281268" y="1585304"/>
            <a:ext cx="4543637" cy="31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4919" y="3100023"/>
            <a:ext cx="4890323" cy="311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31775" indent="-231775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buNone/>
            </a:pPr>
            <a:endParaRPr lang="en-US" alt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853" y="1443442"/>
            <a:ext cx="6222948" cy="142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defRPr/>
            </a:pPr>
            <a:r>
              <a:rPr lang="en-US" alt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 Survey: </a:t>
            </a:r>
          </a:p>
          <a:p>
            <a:pPr lvl="0">
              <a:spcBef>
                <a:spcPts val="300"/>
              </a:spcBef>
              <a:defRPr/>
            </a:pP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this method, Rescue Radar is used to</a:t>
            </a:r>
            <a:b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probe for movement in a regular pattern,</a:t>
            </a:r>
            <a:b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typically with 5 meters between locations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199" y="1424005"/>
            <a:ext cx="3069943" cy="20049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5" y="3372209"/>
            <a:ext cx="5910877" cy="297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15" y="3372209"/>
            <a:ext cx="5910877" cy="297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6468" y="3372209"/>
            <a:ext cx="5909499" cy="297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0" b="97034" l="918" r="990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86" y="3291983"/>
            <a:ext cx="951564" cy="721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0" b="97034" l="918" r="990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8" y="3291983"/>
            <a:ext cx="951564" cy="721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0" b="97034" l="918" r="990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11" y="3291983"/>
            <a:ext cx="951564" cy="72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5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" y="381000"/>
            <a:ext cx="9136380" cy="11430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700" dirty="0"/>
              <a:t>Limitations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1524000"/>
            <a:ext cx="8305800" cy="36576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en-US" sz="2800" dirty="0"/>
              <a:t>GPR cannot penetrate metal, making heavily reinforced material difficult to survey</a:t>
            </a: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en-US" sz="2800" dirty="0"/>
              <a:t>Depth is approximate, based on the selected material type</a:t>
            </a: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en-US" sz="2800" dirty="0"/>
              <a:t>False positives can occur, especially if rescuers or objects are moving within a 15 meter radius</a:t>
            </a:r>
          </a:p>
        </p:txBody>
      </p:sp>
    </p:spTree>
    <p:extLst>
      <p:ext uri="{BB962C8B-B14F-4D97-AF65-F5344CB8AC3E}">
        <p14:creationId xmlns:p14="http://schemas.microsoft.com/office/powerpoint/2010/main" val="168718888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" y="381000"/>
            <a:ext cx="9166860" cy="114300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700" dirty="0"/>
              <a:t>Benefits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1524000"/>
            <a:ext cx="8534400" cy="41910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en-US" sz="2600" dirty="0"/>
              <a:t>Can be deployed within minutes</a:t>
            </a: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en-US" sz="2600" dirty="0"/>
              <a:t>Safe! </a:t>
            </a: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en-US" sz="2600" dirty="0"/>
              <a:t>Uses radio waves similar to FM radio stations</a:t>
            </a: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en-US" sz="2600" dirty="0"/>
              <a:t>Operate in a wide variety of environments</a:t>
            </a: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en-US" altLang="en-US" sz="2600" dirty="0"/>
              <a:t>Non-destructive</a:t>
            </a:r>
          </a:p>
        </p:txBody>
      </p:sp>
    </p:spTree>
    <p:extLst>
      <p:ext uri="{BB962C8B-B14F-4D97-AF65-F5344CB8AC3E}">
        <p14:creationId xmlns:p14="http://schemas.microsoft.com/office/powerpoint/2010/main" val="405428549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88971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65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en-US" sz="4500" dirty="0">
                <a:solidFill>
                  <a:schemeClr val="bg1"/>
                </a:solidFill>
              </a:rPr>
              <a:t>RESCUE RADAR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6" y="754380"/>
            <a:ext cx="7949887" cy="52819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9E01D1-18CA-4DEB-8EE7-6B803B3C2C1B}"/>
              </a:ext>
            </a:extLst>
          </p:cNvPr>
          <p:cNvSpPr txBox="1">
            <a:spLocks/>
          </p:cNvSpPr>
          <p:nvPr/>
        </p:nvSpPr>
        <p:spPr>
          <a:xfrm>
            <a:off x="597056" y="685800"/>
            <a:ext cx="7949887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4000" dirty="0"/>
              <a:t>What is Rescue Radar?</a:t>
            </a:r>
          </a:p>
        </p:txBody>
      </p:sp>
    </p:spTree>
    <p:extLst>
      <p:ext uri="{BB962C8B-B14F-4D97-AF65-F5344CB8AC3E}">
        <p14:creationId xmlns:p14="http://schemas.microsoft.com/office/powerpoint/2010/main" val="93896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4343400" y="1447800"/>
            <a:ext cx="4191000" cy="3048000"/>
          </a:xfrm>
        </p:spPr>
        <p:txBody>
          <a:bodyPr/>
          <a:lstStyle/>
          <a:p>
            <a:r>
              <a:rPr lang="en-US" sz="2600" dirty="0"/>
              <a:t>Designed for Search and Rescue</a:t>
            </a:r>
          </a:p>
          <a:p>
            <a:r>
              <a:rPr lang="en-US" sz="2600" dirty="0"/>
              <a:t>Safe, quick, easy to use</a:t>
            </a:r>
          </a:p>
          <a:p>
            <a:r>
              <a:rPr lang="en-US" sz="2600" dirty="0"/>
              <a:t>Rapid on-site results</a:t>
            </a:r>
          </a:p>
          <a:p>
            <a:endParaRPr lang="en-US" sz="2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9E01D1-18CA-4DEB-8EE7-6B803B3C2C1B}"/>
              </a:ext>
            </a:extLst>
          </p:cNvPr>
          <p:cNvSpPr txBox="1">
            <a:spLocks/>
          </p:cNvSpPr>
          <p:nvPr/>
        </p:nvSpPr>
        <p:spPr>
          <a:xfrm>
            <a:off x="26376" y="381000"/>
            <a:ext cx="91176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3700" dirty="0"/>
              <a:t>What is Rescue Radar?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44" b="80921" l="2120" r="973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6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4724400" y="1447800"/>
            <a:ext cx="4191000" cy="3048000"/>
          </a:xfrm>
        </p:spPr>
        <p:txBody>
          <a:bodyPr/>
          <a:lstStyle/>
          <a:p>
            <a:r>
              <a:rPr lang="en-US" sz="2600" dirty="0"/>
              <a:t>Victim detection through rubble and solid material</a:t>
            </a:r>
          </a:p>
          <a:p>
            <a:r>
              <a:rPr lang="en-US" sz="2600" dirty="0"/>
              <a:t>Triangulation through grid-like survey</a:t>
            </a:r>
          </a:p>
          <a:p>
            <a:r>
              <a:rPr lang="en-US" sz="2600" dirty="0"/>
              <a:t>Time-Lapse mode allows monitoring of known victims</a:t>
            </a:r>
          </a:p>
          <a:p>
            <a:endParaRPr lang="en-US" sz="2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9E01D1-18CA-4DEB-8EE7-6B803B3C2C1B}"/>
              </a:ext>
            </a:extLst>
          </p:cNvPr>
          <p:cNvSpPr txBox="1">
            <a:spLocks/>
          </p:cNvSpPr>
          <p:nvPr/>
        </p:nvSpPr>
        <p:spPr>
          <a:xfrm>
            <a:off x="26376" y="381000"/>
            <a:ext cx="91176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3700" dirty="0"/>
              <a:t>What is Rescue Radar?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44" b="80921" l="2120" r="973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35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rocks&#10;&#10;Description automatically generated">
            <a:extLst>
              <a:ext uri="{FF2B5EF4-FFF2-40B4-BE49-F238E27FC236}">
                <a16:creationId xmlns:a16="http://schemas.microsoft.com/office/drawing/2014/main" id="{CF47FC8F-04C7-4991-ABF1-1DD6168BA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14" y="1295400"/>
            <a:ext cx="6032971" cy="4038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C455E71-D72F-4FB9-85FA-7BD9227EBD9D}"/>
              </a:ext>
            </a:extLst>
          </p:cNvPr>
          <p:cNvSpPr txBox="1">
            <a:spLocks/>
          </p:cNvSpPr>
          <p:nvPr/>
        </p:nvSpPr>
        <p:spPr>
          <a:xfrm>
            <a:off x="26377" y="247178"/>
            <a:ext cx="91176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3700" dirty="0"/>
              <a:t>Rescue Radar Deployment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E123373-032C-4DCF-8B8F-65EBE9D492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86" y="5410200"/>
            <a:ext cx="9117623" cy="3124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dirty="0"/>
              <a:t>Operator stands &gt; 50 feet away so their movement is not detected.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BA6822-5281-4F1E-AF72-9F179EE12260}"/>
              </a:ext>
            </a:extLst>
          </p:cNvPr>
          <p:cNvSpPr/>
          <p:nvPr/>
        </p:nvSpPr>
        <p:spPr>
          <a:xfrm>
            <a:off x="5715000" y="1676400"/>
            <a:ext cx="8382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073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86" y="838200"/>
            <a:ext cx="3796813" cy="56952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09E01D1-18CA-4DEB-8EE7-6B803B3C2C1B}"/>
              </a:ext>
            </a:extLst>
          </p:cNvPr>
          <p:cNvSpPr txBox="1">
            <a:spLocks/>
          </p:cNvSpPr>
          <p:nvPr/>
        </p:nvSpPr>
        <p:spPr>
          <a:xfrm>
            <a:off x="26376" y="381000"/>
            <a:ext cx="91176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3700" dirty="0"/>
              <a:t>Simple Operation</a:t>
            </a:r>
          </a:p>
        </p:txBody>
      </p:sp>
    </p:spTree>
    <p:extLst>
      <p:ext uri="{BB962C8B-B14F-4D97-AF65-F5344CB8AC3E}">
        <p14:creationId xmlns:p14="http://schemas.microsoft.com/office/powerpoint/2010/main" val="92191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09E01D1-18CA-4DEB-8EE7-6B803B3C2C1B}"/>
              </a:ext>
            </a:extLst>
          </p:cNvPr>
          <p:cNvSpPr txBox="1">
            <a:spLocks/>
          </p:cNvSpPr>
          <p:nvPr/>
        </p:nvSpPr>
        <p:spPr>
          <a:xfrm>
            <a:off x="26376" y="381000"/>
            <a:ext cx="91176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85B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3700" dirty="0"/>
              <a:t>Quick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7" b="95457" l="7556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2683" y="991916"/>
            <a:ext cx="3581400" cy="5255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"/>
          <a:stretch/>
        </p:blipFill>
        <p:spPr>
          <a:xfrm>
            <a:off x="1066800" y="2438400"/>
            <a:ext cx="4038600" cy="2326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326A2-6136-4A7B-858C-F016E788F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967" y="2438400"/>
            <a:ext cx="2051241" cy="211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1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  <a:noFill/>
        </p:spPr>
        <p:txBody>
          <a:bodyPr>
            <a:norm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n-US" altLang="en-US" sz="3700" dirty="0"/>
              <a:t>Rescue Radar Components</a:t>
            </a:r>
          </a:p>
        </p:txBody>
      </p:sp>
      <p:sp>
        <p:nvSpPr>
          <p:cNvPr id="50180" name="Line 5"/>
          <p:cNvSpPr>
            <a:spLocks noChangeShapeType="1"/>
          </p:cNvSpPr>
          <p:nvPr/>
        </p:nvSpPr>
        <p:spPr bwMode="auto">
          <a:xfrm>
            <a:off x="64770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01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5018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CA" altLang="en-US" sz="1800">
              <a:solidFill>
                <a:schemeClr val="tx1"/>
              </a:solidFill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6957646" y="5086541"/>
            <a:ext cx="1219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31775" indent="-231775" eaLnBrk="1" hangingPunct="1">
              <a:defRPr/>
            </a:pPr>
            <a:r>
              <a:rPr lang="en-US" altLang="en-US" sz="2400" b="1" kern="0" dirty="0"/>
              <a:t> Battery</a:t>
            </a:r>
            <a:endParaRPr lang="en-US" altLang="en-US" sz="1200" kern="0" dirty="0">
              <a:solidFill>
                <a:srgbClr val="FFFF00"/>
              </a:solidFill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FDA675A3-3817-418F-8F19-66E46246D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514" y="4877996"/>
            <a:ext cx="1474086" cy="51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231775" indent="-231775" eaLnBrk="1" hangingPunct="1">
              <a:defRPr/>
            </a:pPr>
            <a:r>
              <a:rPr lang="en-US" altLang="en-US" sz="2400" b="1" kern="0" dirty="0"/>
              <a:t> NIC-500R</a:t>
            </a:r>
            <a:endParaRPr lang="en-US" altLang="en-US" sz="1200" kern="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4" b="95946" l="2813" r="98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40" y="1295400"/>
            <a:ext cx="6603206" cy="45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1974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aster Templat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ter Template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5971</TotalTime>
  <Words>444</Words>
  <Application>Microsoft Office PowerPoint</Application>
  <PresentationFormat>On-screen Show (4:3)</PresentationFormat>
  <Paragraphs>111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Verdana</vt:lpstr>
      <vt:lpstr>Master Template 1</vt:lpstr>
      <vt:lpstr>Master Template 2</vt:lpstr>
      <vt:lpstr>Master Template 3</vt:lpstr>
      <vt:lpstr>Rescue Radar™</vt:lpstr>
      <vt:lpstr>Agenda</vt:lpstr>
      <vt:lpstr>RESCUE RADAR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Rescue Radar Components</vt:lpstr>
      <vt:lpstr>PowerPoint Presentation</vt:lpstr>
      <vt:lpstr>Rescue Radar  Interface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Considerations</vt:lpstr>
      <vt:lpstr>Practical Considerations</vt:lpstr>
      <vt:lpstr>Practical Considerations</vt:lpstr>
      <vt:lpstr>Practical Considerations</vt:lpstr>
      <vt:lpstr>Practical Considerations</vt:lpstr>
      <vt:lpstr>Limitations</vt:lpstr>
      <vt:lpstr>Benefits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MHSWR</dc:creator>
  <cp:lastModifiedBy>Greg Johnston</cp:lastModifiedBy>
  <cp:revision>98</cp:revision>
  <dcterms:created xsi:type="dcterms:W3CDTF">2018-02-16T01:33:10Z</dcterms:created>
  <dcterms:modified xsi:type="dcterms:W3CDTF">2019-10-24T14:29:21Z</dcterms:modified>
</cp:coreProperties>
</file>